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0" r:id="rId2"/>
    <p:sldId id="261" r:id="rId3"/>
    <p:sldId id="262" r:id="rId4"/>
    <p:sldId id="263" r:id="rId5"/>
    <p:sldId id="266" r:id="rId6"/>
    <p:sldId id="264" r:id="rId7"/>
    <p:sldId id="265" r:id="rId8"/>
    <p:sldId id="267" r:id="rId9"/>
    <p:sldId id="268" r:id="rId10"/>
    <p:sldId id="279" r:id="rId11"/>
    <p:sldId id="270" r:id="rId12"/>
    <p:sldId id="275" r:id="rId13"/>
    <p:sldId id="271" r:id="rId14"/>
    <p:sldId id="272" r:id="rId15"/>
    <p:sldId id="273" r:id="rId16"/>
    <p:sldId id="274" r:id="rId17"/>
    <p:sldId id="276" r:id="rId18"/>
    <p:sldId id="280" r:id="rId19"/>
    <p:sldId id="277" r:id="rId20"/>
    <p:sldId id="278" r:id="rId21"/>
    <p:sldId id="281" r:id="rId22"/>
    <p:sldId id="282" r:id="rId23"/>
    <p:sldId id="283" r:id="rId24"/>
    <p:sldId id="285"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5" autoAdjust="0"/>
    <p:restoredTop sz="94660"/>
  </p:normalViewPr>
  <p:slideViewPr>
    <p:cSldViewPr>
      <p:cViewPr varScale="1">
        <p:scale>
          <a:sx n="65" d="100"/>
          <a:sy n="65" d="100"/>
        </p:scale>
        <p:origin x="-636" y="-102"/>
      </p:cViewPr>
      <p:guideLst>
        <p:guide orient="horz" pos="2160"/>
        <p:guide pos="2880"/>
      </p:guideLst>
    </p:cSldViewPr>
  </p:slideViewPr>
  <p:notesTextViewPr>
    <p:cViewPr>
      <p:scale>
        <a:sx n="100" d="100"/>
        <a:sy n="100" d="100"/>
      </p:scale>
      <p:origin x="0" y="3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B69EC-1098-42D8-92FA-9CC5FEC68554}" type="datetimeFigureOut">
              <a:rPr lang="en-US" smtClean="0"/>
              <a:pPr/>
              <a:t>28-Feb-16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9E646-ABB8-4BBC-8E87-C4526FD820BB}" type="slidenum">
              <a:rPr lang="en-US" smtClean="0"/>
              <a:pPr/>
              <a:t>‹#›</a:t>
            </a:fld>
            <a:endParaRPr lang="en-US"/>
          </a:p>
        </p:txBody>
      </p:sp>
    </p:spTree>
    <p:extLst>
      <p:ext uri="{BB962C8B-B14F-4D97-AF65-F5344CB8AC3E}">
        <p14:creationId xmlns:p14="http://schemas.microsoft.com/office/powerpoint/2010/main" val="347654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p:txBody>
      </p:sp>
      <p:sp>
        <p:nvSpPr>
          <p:cNvPr id="4" name="Slide Number Placeholder 3"/>
          <p:cNvSpPr>
            <a:spLocks noGrp="1"/>
          </p:cNvSpPr>
          <p:nvPr>
            <p:ph type="sldNum" sz="quarter" idx="10"/>
          </p:nvPr>
        </p:nvSpPr>
        <p:spPr/>
        <p:txBody>
          <a:bodyPr/>
          <a:lstStyle/>
          <a:p>
            <a:fld id="{11482ADE-0EC7-4F3C-B9F8-0AC1E9D0FE7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পুকুরের পাড় ভাঙ্গা</a:t>
            </a:r>
            <a:r>
              <a:rPr lang="bn-BD" baseline="0" dirty="0" smtClean="0"/>
              <a:t> থাকলে তা ঠিক করে নিতে হবে। বড় গাছ থাকলে তার ডালপালা ছেটে দিতে হবে। চার পাচ বছর পর পর পুকুরের পানি শুকিয়ে অতিরিক্ত কাঁদা তুলে ফেলে পুকুর শুকাতে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পুকুরে জলজ আগাছা যেমন কচুরিপানা,</a:t>
            </a:r>
            <a:r>
              <a:rPr lang="bn-BD" baseline="0" dirty="0" smtClean="0"/>
              <a:t> ক্ষুদিপানা, ইত্যাদি </a:t>
            </a:r>
            <a:r>
              <a:rPr lang="bn-BD" dirty="0" smtClean="0"/>
              <a:t> </a:t>
            </a:r>
            <a:r>
              <a:rPr lang="bn-BD" baseline="0" dirty="0" smtClean="0"/>
              <a:t> পুকুরের পানিতে মাছের খাদ্য প্লাংকটনের পুষ্টি শোষন করে নেয় ও পুকুরে সূর্যের আলো পড়তে বাধা দেয় তাই জলজ আগাছা তুলে ফেলতে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শোল,</a:t>
            </a:r>
            <a:r>
              <a:rPr lang="bn-BD" baseline="0" dirty="0" smtClean="0"/>
              <a:t> গজার, চিতল, বোয়াল ইত্যাদি চাষের মাছ বা মাছের পোনা খেয়ে ফেলে। আবার চাষকৃত প্রজাতি ছাড়া অন্য মাছ চাষকৃত মাছের সাথে খাদ্যের জন্য প্রতিযোগীতা করে। পুকুরের পানি কম থাকলে এসব মাছ বারবার জাল টেনে মাছ ধরে ফেলা যায়। পুকুরের পানি শুকালে এসব মাছ ধরা যায়। পুকুরে ১ ফুট বা ৩০ সেমি গভীরতার জন্য প্রতি শতকে ৩০-৩৫ গ্রাম মাছ মারার বিষ রোটেনন পাউডার গুলে পানিতে ছিটিয়ে দিতে হবে। এরপরজাল টেনে পুকুরের পানি ওলটপালট করে দিতে হবে কিছুক্ষন পর সমস্ত মাছ পানিতে ভেসে উঠলে তা তুলে ফেলতে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9E89E646-ABB8-4BBC-8E87-C4526FD820BB}" type="slidenum">
              <a:rPr lang="en-US" smtClean="0"/>
              <a:pPr/>
              <a:t>21</a:t>
            </a:fld>
            <a:endParaRPr lang="en-US"/>
          </a:p>
        </p:txBody>
      </p:sp>
    </p:spTree>
    <p:extLst>
      <p:ext uri="{BB962C8B-B14F-4D97-AF65-F5344CB8AC3E}">
        <p14:creationId xmlns:p14="http://schemas.microsoft.com/office/powerpoint/2010/main" val="839571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smtClean="0"/>
          </a:p>
          <a:p>
            <a:endParaRPr lang="en-US"/>
          </a:p>
        </p:txBody>
      </p:sp>
      <p:sp>
        <p:nvSpPr>
          <p:cNvPr id="4" name="Slide Number Placeholder 3"/>
          <p:cNvSpPr>
            <a:spLocks noGrp="1"/>
          </p:cNvSpPr>
          <p:nvPr>
            <p:ph type="sldNum" sz="quarter" idx="10"/>
          </p:nvPr>
        </p:nvSpPr>
        <p:spPr/>
        <p:txBody>
          <a:bodyPr/>
          <a:lstStyle/>
          <a:p>
            <a:fld id="{9E89E646-ABB8-4BBC-8E87-C4526FD820BB}" type="slidenum">
              <a:rPr lang="en-US" smtClean="0"/>
              <a:pPr/>
              <a:t>22</a:t>
            </a:fld>
            <a:endParaRPr lang="en-US"/>
          </a:p>
        </p:txBody>
      </p:sp>
    </p:spTree>
    <p:extLst>
      <p:ext uri="{BB962C8B-B14F-4D97-AF65-F5344CB8AC3E}">
        <p14:creationId xmlns:p14="http://schemas.microsoft.com/office/powerpoint/2010/main" val="2993667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24</a:t>
            </a:fld>
            <a:endParaRPr lang="en-US"/>
          </a:p>
        </p:txBody>
      </p:sp>
    </p:spTree>
    <p:extLst>
      <p:ext uri="{BB962C8B-B14F-4D97-AF65-F5344CB8AC3E}">
        <p14:creationId xmlns:p14="http://schemas.microsoft.com/office/powerpoint/2010/main" val="11408847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latin typeface="NikoshBAN" pitchFamily="2" charset="0"/>
                <a:cs typeface="NikoshBAN" pitchFamily="2" charset="0"/>
              </a:rPr>
              <a:t>স্বাগতমে</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সম্পর্কিত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করবেন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এমন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ছবি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ব্যবহার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যাবে</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যাতে</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পাঠ</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ঘোষণা</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করা</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না</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হয়ে</a:t>
            </a:r>
            <a:r>
              <a:rPr lang="en-US" sz="2400" baseline="0" dirty="0" smtClean="0">
                <a:latin typeface="NikoshBAN" pitchFamily="2" charset="0"/>
                <a:cs typeface="NikoshBAN" pitchFamily="2" charset="0"/>
              </a:rPr>
              <a:t> </a:t>
            </a:r>
            <a:r>
              <a:rPr lang="en-US" sz="2400" baseline="0" dirty="0" err="1" smtClean="0">
                <a:latin typeface="NikoshBAN" pitchFamily="2" charset="0"/>
                <a:cs typeface="NikoshBAN" pitchFamily="2" charset="0"/>
              </a:rPr>
              <a:t>যায়</a:t>
            </a:r>
            <a:r>
              <a:rPr lang="en-US" sz="2400" baseline="0" dirty="0" smtClean="0">
                <a:latin typeface="NikoshBAN" pitchFamily="2" charset="0"/>
                <a:cs typeface="NikoshBAN" pitchFamily="2" charset="0"/>
              </a:rPr>
              <a:t>। </a:t>
            </a:r>
            <a:endParaRPr lang="en-US" sz="2400" dirty="0" smtClean="0">
              <a:latin typeface="NikoshBAN" pitchFamily="2" charset="0"/>
              <a:cs typeface="NikoshBAN" pitchFamily="2" charset="0"/>
            </a:endParaRPr>
          </a:p>
          <a:p>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বেশী</a:t>
            </a:r>
            <a:r>
              <a:rPr lang="bn-BD" baseline="0" dirty="0" smtClean="0"/>
              <a:t> সময় এই স্লাইড টি দেখানোর প্রয়োজন নেই।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শিক্ষকমন্ডলী , আপনি  আপনার নিজস্ব কলাকৌশল প্রয়োগ করে পাঠ ঘোষণা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যে কোন একটি</a:t>
            </a:r>
            <a:r>
              <a:rPr lang="bn-BD" baseline="0" dirty="0" smtClean="0">
                <a:latin typeface="NikoshBAN" pitchFamily="2" charset="0"/>
                <a:cs typeface="NikoshBAN" pitchFamily="2" charset="0"/>
              </a:rPr>
              <a:t> ছবি দেখিয়েও পাঠ ঘোষণা করা যায়। আপনি আপনার কৌশল প্রয়োগ করতে পারবেন। অথবা শিক্ষার্থীদের মধ্য থেকে পাঠ উদ্ধার করার চেষ্টা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aseline="0" dirty="0" smtClean="0">
                <a:latin typeface="Siyam Rupali" pitchFamily="2" charset="0"/>
                <a:cs typeface="Siyam Rupali" pitchFamily="2" charset="0"/>
              </a:rPr>
              <a:t>শিক্ষার্থীর মুখ থেকে </a:t>
            </a:r>
            <a:r>
              <a:rPr lang="bn-BD" sz="1200" dirty="0" smtClean="0">
                <a:latin typeface="NikoshBAN" pitchFamily="2" charset="0"/>
                <a:cs typeface="NikoshBAN" pitchFamily="2" charset="0"/>
              </a:rPr>
              <a:t>গাঁদা</a:t>
            </a:r>
            <a:r>
              <a:rPr lang="bn-BD" sz="1200" dirty="0" smtClean="0">
                <a:latin typeface="Siyam Rupali" pitchFamily="2" charset="0"/>
                <a:cs typeface="Siyam Rupali" pitchFamily="2" charset="0"/>
              </a:rPr>
              <a:t> ফুলের চাষ</a:t>
            </a:r>
            <a:r>
              <a:rPr lang="en-US" sz="1200" dirty="0" smtClean="0">
                <a:latin typeface="Siyam Rupali" pitchFamily="2" charset="0"/>
                <a:cs typeface="Siyam Rupali" pitchFamily="2" charset="0"/>
              </a:rPr>
              <a:t> </a:t>
            </a:r>
            <a:r>
              <a:rPr lang="bn-BD" baseline="0" dirty="0" smtClean="0">
                <a:latin typeface="Siyam Rupali" pitchFamily="2" charset="0"/>
                <a:cs typeface="Siyam Rupali" pitchFamily="2" charset="0"/>
              </a:rPr>
              <a:t> পদ্ধতি  কথাটি বের করতে চেষ্টা করবেন। </a:t>
            </a:r>
            <a:endParaRPr lang="en-US" dirty="0">
              <a:latin typeface="Siyam Rupali" pitchFamily="2" charset="0"/>
              <a:cs typeface="Siyam Rupali" pitchFamily="2" charset="0"/>
            </a:endParaRPr>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যা  পড়াবেন তার উপর থেকেই মূল্যায়ন করবেন।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পুকুরটি খোলা</a:t>
            </a:r>
            <a:r>
              <a:rPr lang="bn-BD" baseline="0" dirty="0" smtClean="0"/>
              <a:t>মেলা হবে যেন পর্যাপ্ত আলোবাতাস পায়।</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11</a:t>
            </a:fld>
            <a:endParaRPr lang="en-US"/>
          </a:p>
        </p:txBody>
      </p:sp>
    </p:spTree>
    <p:extLst>
      <p:ext uri="{BB962C8B-B14F-4D97-AF65-F5344CB8AC3E}">
        <p14:creationId xmlns:p14="http://schemas.microsoft.com/office/powerpoint/2010/main" val="2780402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12</a:t>
            </a:fld>
            <a:endParaRPr lang="en-US"/>
          </a:p>
        </p:txBody>
      </p:sp>
    </p:spTree>
    <p:extLst>
      <p:ext uri="{BB962C8B-B14F-4D97-AF65-F5344CB8AC3E}">
        <p14:creationId xmlns:p14="http://schemas.microsoft.com/office/powerpoint/2010/main" val="403696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054211-2A48-4E1D-BEAC-3DB1EAA62D68}" type="datetimeFigureOut">
              <a:rPr lang="en-US" smtClean="0"/>
              <a:pPr/>
              <a:t>28-Feb-16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54211-2A48-4E1D-BEAC-3DB1EAA62D68}" type="datetimeFigureOut">
              <a:rPr lang="en-US" smtClean="0"/>
              <a:pPr/>
              <a:t>28-Feb-16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54211-2A48-4E1D-BEAC-3DB1EAA62D68}" type="datetimeFigureOut">
              <a:rPr lang="en-US" smtClean="0"/>
              <a:pPr/>
              <a:t>28-Feb-16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054211-2A48-4E1D-BEAC-3DB1EAA62D68}" type="datetimeFigureOut">
              <a:rPr lang="en-US" smtClean="0"/>
              <a:pPr/>
              <a:t>28-Feb-16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054211-2A48-4E1D-BEAC-3DB1EAA62D68}" type="datetimeFigureOut">
              <a:rPr lang="en-US" smtClean="0"/>
              <a:pPr/>
              <a:t>28-Feb-16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054211-2A48-4E1D-BEAC-3DB1EAA62D68}" type="datetimeFigureOut">
              <a:rPr lang="en-US" smtClean="0"/>
              <a:pPr/>
              <a:t>28-Feb-16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054211-2A48-4E1D-BEAC-3DB1EAA62D68}" type="datetimeFigureOut">
              <a:rPr lang="en-US" smtClean="0"/>
              <a:pPr/>
              <a:t>28-Feb-16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054211-2A48-4E1D-BEAC-3DB1EAA62D68}" type="datetimeFigureOut">
              <a:rPr lang="en-US" smtClean="0"/>
              <a:pPr/>
              <a:t>28-Feb-16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054211-2A48-4E1D-BEAC-3DB1EAA62D68}" type="datetimeFigureOut">
              <a:rPr lang="en-US" smtClean="0"/>
              <a:pPr/>
              <a:t>28-Feb-16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4211-2A48-4E1D-BEAC-3DB1EAA62D68}" type="datetimeFigureOut">
              <a:rPr lang="en-US" smtClean="0"/>
              <a:pPr/>
              <a:t>28-Feb-16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054211-2A48-4E1D-BEAC-3DB1EAA62D68}" type="datetimeFigureOut">
              <a:rPr lang="en-US" smtClean="0"/>
              <a:pPr/>
              <a:t>28-Feb-16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463E88-1939-4E30-BE8E-441C1F843A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54211-2A48-4E1D-BEAC-3DB1EAA62D68}" type="datetimeFigureOut">
              <a:rPr lang="en-US" smtClean="0"/>
              <a:pPr/>
              <a:t>28-Feb-16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463E88-1939-4E30-BE8E-441C1F843A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860513" cy="707886"/>
          </a:xfrm>
          <a:prstGeom prst="rect">
            <a:avLst/>
          </a:prstGeom>
        </p:spPr>
        <p:txBody>
          <a:bodyPr wrap="square">
            <a:spAutoFit/>
          </a:bodyPr>
          <a:lstStyle/>
          <a:p>
            <a:pPr algn="ctr"/>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Rounded Rectangle 6"/>
          <p:cNvSpPr/>
          <p:nvPr/>
        </p:nvSpPr>
        <p:spPr>
          <a:xfrm>
            <a:off x="929631" y="1812245"/>
            <a:ext cx="7137779" cy="375035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
        <p:nvSpPr>
          <p:cNvPr id="8" name="Footer Placeholder 7"/>
          <p:cNvSpPr>
            <a:spLocks noGrp="1"/>
          </p:cNvSpPr>
          <p:nvPr>
            <p:ph type="ftr" sz="quarter" idx="11"/>
          </p:nvPr>
        </p:nvSpPr>
        <p:spPr/>
        <p:txBody>
          <a:bodyPr/>
          <a:lstStyle/>
          <a:p>
            <a:r>
              <a:rPr lang="en-US" smtClean="0"/>
              <a:t>Apurba Agriculture</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MC_Apurba Agriculture C8</a:t>
            </a:r>
            <a:endParaRPr lang="en-US"/>
          </a:p>
        </p:txBody>
      </p:sp>
      <p:sp>
        <p:nvSpPr>
          <p:cNvPr id="3" name="TextBox 2"/>
          <p:cNvSpPr txBox="1"/>
          <p:nvPr/>
        </p:nvSpPr>
        <p:spPr>
          <a:xfrm>
            <a:off x="685800" y="5132784"/>
            <a:ext cx="7772400" cy="64698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আমরা কেন কৈ মাছ চাষ করবো ব্যাখ্যা কর।   </a:t>
            </a:r>
            <a:endParaRPr lang="en-US" sz="3200" dirty="0">
              <a:latin typeface="NikoshBAN" pitchFamily="2" charset="0"/>
              <a:cs typeface="NikoshBAN" pitchFamily="2" charset="0"/>
            </a:endParaRPr>
          </a:p>
        </p:txBody>
      </p:sp>
      <p:sp>
        <p:nvSpPr>
          <p:cNvPr id="4" name="TextBox 3"/>
          <p:cNvSpPr txBox="1"/>
          <p:nvPr/>
        </p:nvSpPr>
        <p:spPr>
          <a:xfrm>
            <a:off x="2438400" y="273844"/>
            <a:ext cx="4267200" cy="919401"/>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2"/>
          <a:stretch>
            <a:fillRect/>
          </a:stretch>
        </p:blipFill>
        <p:spPr>
          <a:xfrm>
            <a:off x="2260600" y="1371600"/>
            <a:ext cx="4775200" cy="3581400"/>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10</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53"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554035" y="1219200"/>
            <a:ext cx="8112130" cy="4999682"/>
          </a:xfrm>
          <a:prstGeom prst="roundRect">
            <a:avLst/>
          </a:prstGeom>
          <a:ln w="28575">
            <a:solidFill>
              <a:srgbClr val="7030A0"/>
            </a:solidFill>
          </a:ln>
        </p:spPr>
      </p:pic>
      <p:sp>
        <p:nvSpPr>
          <p:cNvPr id="11" name="TextBox 10"/>
          <p:cNvSpPr txBox="1"/>
          <p:nvPr/>
        </p:nvSpPr>
        <p:spPr>
          <a:xfrm>
            <a:off x="2286000" y="304800"/>
            <a:ext cx="44958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চাষযোগ্য পুকুরের বৈশিষ্ট্য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219200"/>
            <a:ext cx="7696200" cy="4247317"/>
          </a:xfrm>
          <a:custGeom>
            <a:avLst/>
            <a:gdLst>
              <a:gd name="connsiteX0" fmla="*/ 0 w 7696200"/>
              <a:gd name="connsiteY0" fmla="*/ 649189 h 1298377"/>
              <a:gd name="connsiteX1" fmla="*/ 3207958 w 7696200"/>
              <a:gd name="connsiteY1" fmla="*/ 9050 h 1298377"/>
              <a:gd name="connsiteX2" fmla="*/ 3848101 w 7696200"/>
              <a:gd name="connsiteY2" fmla="*/ 4 h 1298377"/>
              <a:gd name="connsiteX3" fmla="*/ 4488245 w 7696200"/>
              <a:gd name="connsiteY3" fmla="*/ 9050 h 1298377"/>
              <a:gd name="connsiteX4" fmla="*/ 7696200 w 7696200"/>
              <a:gd name="connsiteY4" fmla="*/ 649200 h 1298377"/>
              <a:gd name="connsiteX5" fmla="*/ 4488243 w 7696200"/>
              <a:gd name="connsiteY5" fmla="*/ 1289343 h 1298377"/>
              <a:gd name="connsiteX6" fmla="*/ 3848100 w 7696200"/>
              <a:gd name="connsiteY6" fmla="*/ 1298389 h 1298377"/>
              <a:gd name="connsiteX7" fmla="*/ 3207956 w 7696200"/>
              <a:gd name="connsiteY7" fmla="*/ 1289343 h 1298377"/>
              <a:gd name="connsiteX8" fmla="*/ 0 w 7696200"/>
              <a:gd name="connsiteY8" fmla="*/ 649195 h 1298377"/>
              <a:gd name="connsiteX9" fmla="*/ 0 w 7696200"/>
              <a:gd name="connsiteY9" fmla="*/ 649189 h 129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96200" h="1298377">
                <a:moveTo>
                  <a:pt x="0" y="649189"/>
                </a:moveTo>
                <a:cubicBezTo>
                  <a:pt x="13" y="332328"/>
                  <a:pt x="1355919" y="61761"/>
                  <a:pt x="3207958" y="9050"/>
                </a:cubicBezTo>
                <a:cubicBezTo>
                  <a:pt x="3419472" y="3030"/>
                  <a:pt x="3633598" y="4"/>
                  <a:pt x="3848101" y="4"/>
                </a:cubicBezTo>
                <a:cubicBezTo>
                  <a:pt x="4062604" y="4"/>
                  <a:pt x="4276731" y="3030"/>
                  <a:pt x="4488245" y="9050"/>
                </a:cubicBezTo>
                <a:cubicBezTo>
                  <a:pt x="6340308" y="61762"/>
                  <a:pt x="7696219" y="332335"/>
                  <a:pt x="7696200" y="649200"/>
                </a:cubicBezTo>
                <a:cubicBezTo>
                  <a:pt x="7696200" y="966063"/>
                  <a:pt x="6340292" y="1236632"/>
                  <a:pt x="4488243" y="1289343"/>
                </a:cubicBezTo>
                <a:cubicBezTo>
                  <a:pt x="4276729" y="1295363"/>
                  <a:pt x="4062602" y="1298389"/>
                  <a:pt x="3848100" y="1298389"/>
                </a:cubicBezTo>
                <a:cubicBezTo>
                  <a:pt x="3633597" y="1298389"/>
                  <a:pt x="3419470" y="1295363"/>
                  <a:pt x="3207956" y="1289343"/>
                </a:cubicBezTo>
                <a:cubicBezTo>
                  <a:pt x="1355898" y="1236632"/>
                  <a:pt x="-13" y="966060"/>
                  <a:pt x="0" y="649195"/>
                </a:cubicBezTo>
                <a:lnTo>
                  <a:pt x="0" y="649189"/>
                </a:lnTo>
                <a:close/>
              </a:path>
            </a:pathLst>
          </a:cu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endParaRPr lang="bn-BD" sz="5400" dirty="0" smtClean="0">
              <a:latin typeface="NikoshBAN" pitchFamily="2" charset="0"/>
              <a:cs typeface="NikoshBAN" pitchFamily="2" charset="0"/>
            </a:endParaRPr>
          </a:p>
          <a:p>
            <a:pPr algn="ctr"/>
            <a:endParaRPr lang="bn-BD" sz="5400" dirty="0" smtClean="0">
              <a:latin typeface="NikoshBAN" pitchFamily="2" charset="0"/>
              <a:cs typeface="NikoshBAN" pitchFamily="2" charset="0"/>
            </a:endParaRPr>
          </a:p>
          <a:p>
            <a:pPr algn="ctr"/>
            <a:r>
              <a:rPr lang="bn-BD" sz="5400" dirty="0" smtClean="0">
                <a:latin typeface="NikoshBAN" pitchFamily="2" charset="0"/>
                <a:cs typeface="NikoshBAN" pitchFamily="2" charset="0"/>
              </a:rPr>
              <a:t>চাষের জন্য পুকুর প্রস্তুতি</a:t>
            </a:r>
          </a:p>
          <a:p>
            <a:pPr algn="ctr"/>
            <a:endParaRPr lang="bn-BD" sz="5400" dirty="0" smtClean="0">
              <a:latin typeface="NikoshBAN" pitchFamily="2" charset="0"/>
              <a:cs typeface="NikoshBAN" pitchFamily="2" charset="0"/>
            </a:endParaRPr>
          </a:p>
          <a:p>
            <a:pPr algn="ctr"/>
            <a:r>
              <a:rPr lang="bn-BD"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Apurba Kumar Das</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ice-plant.jpg"/>
          <p:cNvPicPr>
            <a:picLocks noChangeAspect="1"/>
          </p:cNvPicPr>
          <p:nvPr/>
        </p:nvPicPr>
        <p:blipFill>
          <a:blip r:embed="rId3"/>
          <a:stretch>
            <a:fillRect/>
          </a:stretch>
        </p:blipFill>
        <p:spPr>
          <a:xfrm>
            <a:off x="4648200" y="1600200"/>
            <a:ext cx="4004138" cy="2971800"/>
          </a:xfrm>
          <a:prstGeom prst="round2DiagRect">
            <a:avLst>
              <a:gd name="adj1" fmla="val 9605"/>
              <a:gd name="adj2" fmla="val 10088"/>
            </a:avLst>
          </a:prstGeom>
          <a:ln w="28575">
            <a:solidFill>
              <a:srgbClr val="7030A0"/>
            </a:solidFill>
          </a:ln>
        </p:spPr>
      </p:pic>
      <p:pic>
        <p:nvPicPr>
          <p:cNvPr id="12" name="Picture 11" descr="images.jpg"/>
          <p:cNvPicPr>
            <a:picLocks noChangeAspect="1"/>
          </p:cNvPicPr>
          <p:nvPr/>
        </p:nvPicPr>
        <p:blipFill>
          <a:blip r:embed="rId4"/>
          <a:stretch>
            <a:fillRect/>
          </a:stretch>
        </p:blipFill>
        <p:spPr>
          <a:xfrm>
            <a:off x="457200" y="1600200"/>
            <a:ext cx="4038600" cy="2944298"/>
          </a:xfrm>
          <a:prstGeom prst="round2DiagRect">
            <a:avLst>
              <a:gd name="adj1" fmla="val 10048"/>
              <a:gd name="adj2" fmla="val 8655"/>
            </a:avLst>
          </a:prstGeom>
          <a:ln w="28575">
            <a:solidFill>
              <a:srgbClr val="7030A0"/>
            </a:solidFill>
          </a:ln>
        </p:spPr>
      </p:pic>
      <p:sp>
        <p:nvSpPr>
          <p:cNvPr id="10" name="TextBox 9"/>
          <p:cNvSpPr txBox="1"/>
          <p:nvPr/>
        </p:nvSpPr>
        <p:spPr>
          <a:xfrm>
            <a:off x="1295400" y="427911"/>
            <a:ext cx="64770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পুকুরের পাড় মেরামত</a:t>
            </a:r>
            <a:endParaRPr lang="en-US" sz="4400" dirty="0">
              <a:latin typeface="NikoshBAN" pitchFamily="2" charset="0"/>
              <a:cs typeface="NikoshBAN" pitchFamily="2" charset="0"/>
            </a:endParaRPr>
          </a:p>
        </p:txBody>
      </p:sp>
      <p:sp>
        <p:nvSpPr>
          <p:cNvPr id="11" name="TextBox 10"/>
          <p:cNvSpPr txBox="1"/>
          <p:nvPr/>
        </p:nvSpPr>
        <p:spPr>
          <a:xfrm>
            <a:off x="609600" y="49530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পুকুরের পাড় ভাঙ্গা থাকলে তা মেরামত করতে হবে। পাড়ে বড় গাছপালা থাকলে তা ছেটে দিতে হবে।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13</a:t>
            </a:fld>
            <a:endParaRPr lang="en-US" dirty="0"/>
          </a:p>
        </p:txBody>
      </p:sp>
      <p:sp>
        <p:nvSpPr>
          <p:cNvPr id="8" name="Footer Placeholder 7"/>
          <p:cNvSpPr>
            <a:spLocks noGrp="1"/>
          </p:cNvSpPr>
          <p:nvPr>
            <p:ph type="ftr" sz="quarter" idx="11"/>
          </p:nvPr>
        </p:nvSpPr>
        <p:spPr/>
        <p:txBody>
          <a:bodyPr/>
          <a:lstStyle/>
          <a:p>
            <a:r>
              <a:rPr lang="en-US" smtClean="0"/>
              <a:t>MC_Apurba Agriculture C8</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rcRect l="7606" t="23425" r="11149"/>
          <a:stretch>
            <a:fillRect/>
          </a:stretch>
        </p:blipFill>
        <p:spPr>
          <a:xfrm>
            <a:off x="457200" y="1600200"/>
            <a:ext cx="3962400" cy="3124200"/>
          </a:xfrm>
          <a:prstGeom prst="roundRect">
            <a:avLst/>
          </a:prstGeom>
          <a:ln w="28575">
            <a:solidFill>
              <a:srgbClr val="7030A0"/>
            </a:solidFill>
          </a:ln>
        </p:spPr>
      </p:pic>
      <p:sp>
        <p:nvSpPr>
          <p:cNvPr id="11" name="TextBox 10"/>
          <p:cNvSpPr txBox="1"/>
          <p:nvPr/>
        </p:nvSpPr>
        <p:spPr>
          <a:xfrm>
            <a:off x="609600" y="4876800"/>
            <a:ext cx="80772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পুকুর হতে জলজ আগাছা পরিষ্কার করতে হবে যেন পুকুরে পর্যাপ্ত সূর্যালোক পড়ে।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14</a:t>
            </a:fld>
            <a:endParaRPr lang="en-US" dirty="0"/>
          </a:p>
        </p:txBody>
      </p:sp>
      <p:sp>
        <p:nvSpPr>
          <p:cNvPr id="8" name="Footer Placeholder 7"/>
          <p:cNvSpPr>
            <a:spLocks noGrp="1"/>
          </p:cNvSpPr>
          <p:nvPr>
            <p:ph type="ftr" sz="quarter" idx="11"/>
          </p:nvPr>
        </p:nvSpPr>
        <p:spPr/>
        <p:txBody>
          <a:bodyPr/>
          <a:lstStyle/>
          <a:p>
            <a:r>
              <a:rPr lang="en-US" dirty="0" smtClean="0"/>
              <a:t>MC_Apurba Agriculture C8</a:t>
            </a:r>
            <a:endParaRPr lang="en-US" dirty="0"/>
          </a:p>
        </p:txBody>
      </p:sp>
      <p:pic>
        <p:nvPicPr>
          <p:cNvPr id="9" name="Picture 8" descr="rice-plant.jpg"/>
          <p:cNvPicPr>
            <a:picLocks noChangeAspect="1"/>
          </p:cNvPicPr>
          <p:nvPr/>
        </p:nvPicPr>
        <p:blipFill>
          <a:blip r:embed="rId4"/>
          <a:stretch>
            <a:fillRect/>
          </a:stretch>
        </p:blipFill>
        <p:spPr>
          <a:xfrm>
            <a:off x="4724400" y="1600200"/>
            <a:ext cx="3962400" cy="3124200"/>
          </a:xfrm>
          <a:prstGeom prst="roundRect">
            <a:avLst/>
          </a:prstGeom>
          <a:ln w="28575">
            <a:solidFill>
              <a:srgbClr val="7030A0"/>
            </a:solidFill>
          </a:ln>
        </p:spPr>
      </p:pic>
      <p:sp>
        <p:nvSpPr>
          <p:cNvPr id="10" name="TextBox 9"/>
          <p:cNvSpPr txBox="1"/>
          <p:nvPr/>
        </p:nvSpPr>
        <p:spPr>
          <a:xfrm>
            <a:off x="2209800" y="427911"/>
            <a:ext cx="4648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জলজ আগাছা দমন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2000"/>
                                        <p:tgtEl>
                                          <p:spTgt spid="6"/>
                                        </p:tgtEl>
                                      </p:cBhvr>
                                    </p:animEffect>
                                  </p:childTnLst>
                                </p:cTn>
                              </p:par>
                              <p:par>
                                <p:cTn id="8" presetID="21"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4)">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48528B2-A734-4EF3-AA1C-A433920626D1}" type="slidenum">
              <a:rPr lang="en-US" smtClean="0"/>
              <a:pPr/>
              <a:t>15</a:t>
            </a:fld>
            <a:endParaRPr lang="en-US" dirty="0"/>
          </a:p>
        </p:txBody>
      </p:sp>
      <p:sp>
        <p:nvSpPr>
          <p:cNvPr id="8" name="Footer Placeholder 7"/>
          <p:cNvSpPr>
            <a:spLocks noGrp="1"/>
          </p:cNvSpPr>
          <p:nvPr>
            <p:ph type="ftr" sz="quarter" idx="11"/>
          </p:nvPr>
        </p:nvSpPr>
        <p:spPr/>
        <p:txBody>
          <a:bodyPr/>
          <a:lstStyle/>
          <a:p>
            <a:r>
              <a:rPr lang="en-US" dirty="0" smtClean="0"/>
              <a:t>MC_Apurba Agriculture C8</a:t>
            </a:r>
            <a:endParaRPr lang="en-US" dirty="0"/>
          </a:p>
        </p:txBody>
      </p:sp>
      <p:pic>
        <p:nvPicPr>
          <p:cNvPr id="9" name="Picture 8" descr="rice-plant.jpg"/>
          <p:cNvPicPr>
            <a:picLocks noChangeAspect="1"/>
          </p:cNvPicPr>
          <p:nvPr/>
        </p:nvPicPr>
        <p:blipFill>
          <a:blip r:embed="rId3"/>
          <a:stretch>
            <a:fillRect/>
          </a:stretch>
        </p:blipFill>
        <p:spPr>
          <a:xfrm>
            <a:off x="4648200" y="1828800"/>
            <a:ext cx="4191000" cy="3886200"/>
          </a:xfrm>
          <a:prstGeom prst="roundRect">
            <a:avLst/>
          </a:prstGeom>
          <a:ln w="28575">
            <a:solidFill>
              <a:srgbClr val="7030A0"/>
            </a:solidFill>
          </a:ln>
        </p:spPr>
      </p:pic>
      <p:pic>
        <p:nvPicPr>
          <p:cNvPr id="12" name="Picture 11" descr="images.jpg"/>
          <p:cNvPicPr>
            <a:picLocks noChangeAspect="1"/>
          </p:cNvPicPr>
          <p:nvPr/>
        </p:nvPicPr>
        <p:blipFill>
          <a:blip r:embed="rId4"/>
          <a:stretch>
            <a:fillRect/>
          </a:stretch>
        </p:blipFill>
        <p:spPr>
          <a:xfrm>
            <a:off x="304800" y="1828800"/>
            <a:ext cx="4191000" cy="3886200"/>
          </a:xfrm>
          <a:prstGeom prst="roundRect">
            <a:avLst/>
          </a:prstGeom>
          <a:ln w="28575">
            <a:solidFill>
              <a:srgbClr val="7030A0"/>
            </a:solidFill>
          </a:ln>
        </p:spPr>
      </p:pic>
      <p:sp>
        <p:nvSpPr>
          <p:cNvPr id="10" name="TextBox 9"/>
          <p:cNvSpPr txBox="1"/>
          <p:nvPr/>
        </p:nvSpPr>
        <p:spPr>
          <a:xfrm>
            <a:off x="1295400" y="596503"/>
            <a:ext cx="66294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রাক্ষুসে ও অপ্রয়জনীয় মাছ অপসারণ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2000"/>
                                        <p:tgtEl>
                                          <p:spTgt spid="9"/>
                                        </p:tgtEl>
                                      </p:cBhvr>
                                    </p:animEffect>
                                  </p:childTnLst>
                                </p:cTn>
                              </p:par>
                              <p:par>
                                <p:cTn id="8" presetID="21"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4)">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457200" y="1676400"/>
            <a:ext cx="3962400" cy="2971800"/>
          </a:xfrm>
          <a:prstGeom prst="roundRect">
            <a:avLst/>
          </a:prstGeom>
          <a:ln w="28575">
            <a:solidFill>
              <a:srgbClr val="7030A0"/>
            </a:solidFill>
          </a:ln>
        </p:spPr>
      </p:pic>
      <p:sp>
        <p:nvSpPr>
          <p:cNvPr id="11" name="TextBox 10"/>
          <p:cNvSpPr txBox="1"/>
          <p:nvPr/>
        </p:nvSpPr>
        <p:spPr>
          <a:xfrm>
            <a:off x="609600" y="4876800"/>
            <a:ext cx="8077200"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চুন পানির ঘোলাটে ভাব দূর করে এবং কৈ মাছের রোগ প্রতিরোধে সাহায্য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16</a:t>
            </a:fld>
            <a:endParaRPr lang="en-US" dirty="0"/>
          </a:p>
        </p:txBody>
      </p:sp>
      <p:sp>
        <p:nvSpPr>
          <p:cNvPr id="8" name="Footer Placeholder 7"/>
          <p:cNvSpPr>
            <a:spLocks noGrp="1"/>
          </p:cNvSpPr>
          <p:nvPr>
            <p:ph type="ftr" sz="quarter" idx="11"/>
          </p:nvPr>
        </p:nvSpPr>
        <p:spPr/>
        <p:txBody>
          <a:bodyPr/>
          <a:lstStyle/>
          <a:p>
            <a:r>
              <a:rPr lang="en-US" dirty="0" smtClean="0"/>
              <a:t>MC_Apurba Agriculture C8</a:t>
            </a:r>
            <a:endParaRPr lang="en-US" dirty="0"/>
          </a:p>
        </p:txBody>
      </p:sp>
      <p:pic>
        <p:nvPicPr>
          <p:cNvPr id="9" name="Picture 8" descr="rice-plant.jpg"/>
          <p:cNvPicPr>
            <a:picLocks noChangeAspect="1"/>
          </p:cNvPicPr>
          <p:nvPr/>
        </p:nvPicPr>
        <p:blipFill>
          <a:blip r:embed="rId4"/>
          <a:stretch>
            <a:fillRect/>
          </a:stretch>
        </p:blipFill>
        <p:spPr>
          <a:xfrm>
            <a:off x="4648200" y="1676400"/>
            <a:ext cx="3957602" cy="2971800"/>
          </a:xfrm>
          <a:prstGeom prst="roundRect">
            <a:avLst/>
          </a:prstGeom>
          <a:ln w="28575">
            <a:solidFill>
              <a:srgbClr val="7030A0"/>
            </a:solidFill>
          </a:ln>
        </p:spPr>
      </p:pic>
      <p:sp>
        <p:nvSpPr>
          <p:cNvPr id="10" name="TextBox 9"/>
          <p:cNvSpPr txBox="1"/>
          <p:nvPr/>
        </p:nvSpPr>
        <p:spPr>
          <a:xfrm>
            <a:off x="2209800" y="427911"/>
            <a:ext cx="4648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পুকুরে চুন প্রয়োগ</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457200" y="1676400"/>
            <a:ext cx="3962400" cy="2971800"/>
          </a:xfrm>
          <a:prstGeom prst="roundRect">
            <a:avLst/>
          </a:prstGeom>
          <a:ln w="28575">
            <a:solidFill>
              <a:srgbClr val="7030A0"/>
            </a:solidFill>
          </a:ln>
        </p:spPr>
      </p:pic>
      <p:sp>
        <p:nvSpPr>
          <p:cNvPr id="11" name="TextBox 10"/>
          <p:cNvSpPr txBox="1"/>
          <p:nvPr/>
        </p:nvSpPr>
        <p:spPr>
          <a:xfrm>
            <a:off x="609600" y="4876800"/>
            <a:ext cx="8077200" cy="105560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চুন প্রয়োগের ৭ দিন পর শতক প্রতি ১০০ গ্রাম ও ৫০ গ্রাম টিএসপি পানিতে ভিজিয়ে সূর্যালোকের সময় প্রয়োগ করতে হবে।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17</a:t>
            </a:fld>
            <a:endParaRPr lang="en-US" dirty="0"/>
          </a:p>
        </p:txBody>
      </p:sp>
      <p:sp>
        <p:nvSpPr>
          <p:cNvPr id="8" name="Footer Placeholder 7"/>
          <p:cNvSpPr>
            <a:spLocks noGrp="1"/>
          </p:cNvSpPr>
          <p:nvPr>
            <p:ph type="ftr" sz="quarter" idx="11"/>
          </p:nvPr>
        </p:nvSpPr>
        <p:spPr/>
        <p:txBody>
          <a:bodyPr/>
          <a:lstStyle/>
          <a:p>
            <a:r>
              <a:rPr lang="en-US" dirty="0" smtClean="0"/>
              <a:t>MC_Apurba Agriculture C8</a:t>
            </a:r>
            <a:endParaRPr lang="en-US" dirty="0"/>
          </a:p>
        </p:txBody>
      </p:sp>
      <p:pic>
        <p:nvPicPr>
          <p:cNvPr id="9" name="Picture 8" descr="rice-plant.jpg"/>
          <p:cNvPicPr>
            <a:picLocks noChangeAspect="1"/>
          </p:cNvPicPr>
          <p:nvPr/>
        </p:nvPicPr>
        <p:blipFill>
          <a:blip r:embed="rId4"/>
          <a:stretch>
            <a:fillRect/>
          </a:stretch>
        </p:blipFill>
        <p:spPr>
          <a:xfrm>
            <a:off x="4800600" y="1676400"/>
            <a:ext cx="3962400" cy="2971800"/>
          </a:xfrm>
          <a:prstGeom prst="roundRect">
            <a:avLst/>
          </a:prstGeom>
          <a:ln w="28575">
            <a:solidFill>
              <a:srgbClr val="7030A0"/>
            </a:solidFill>
          </a:ln>
        </p:spPr>
      </p:pic>
      <p:sp>
        <p:nvSpPr>
          <p:cNvPr id="10" name="TextBox 9"/>
          <p:cNvSpPr txBox="1"/>
          <p:nvPr/>
        </p:nvSpPr>
        <p:spPr>
          <a:xfrm>
            <a:off x="2209800" y="427911"/>
            <a:ext cx="4648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সার প্রয়োগ</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MC_Apurba Agriculture C8</a:t>
            </a:r>
            <a:endParaRPr lang="en-US"/>
          </a:p>
        </p:txBody>
      </p:sp>
      <p:sp>
        <p:nvSpPr>
          <p:cNvPr id="3" name="TextBox 2"/>
          <p:cNvSpPr txBox="1"/>
          <p:nvPr/>
        </p:nvSpPr>
        <p:spPr>
          <a:xfrm>
            <a:off x="685800" y="5132784"/>
            <a:ext cx="7772400" cy="1191816"/>
          </a:xfrm>
          <a:prstGeom prst="roundRect">
            <a:avLst/>
          </a:prstGeom>
          <a:scene3d>
            <a:camera prst="orthographicFront"/>
            <a:lightRig rig="threePt" dir="t"/>
          </a:scene3d>
          <a:sp3d>
            <a:bevelT w="139700" prst="cross"/>
          </a:sp3d>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 মাছ চাষের জন্য কীভাবে পুকুর প্রস্তুত করবে তা আলোচনা করে খাতায় লেখ।  </a:t>
            </a:r>
            <a:endParaRPr lang="en-US" sz="3200" dirty="0">
              <a:latin typeface="NikoshBAN" pitchFamily="2" charset="0"/>
              <a:cs typeface="NikoshBAN" pitchFamily="2" charset="0"/>
            </a:endParaRPr>
          </a:p>
        </p:txBody>
      </p:sp>
      <p:sp>
        <p:nvSpPr>
          <p:cNvPr id="4" name="TextBox 3"/>
          <p:cNvSpPr txBox="1"/>
          <p:nvPr/>
        </p:nvSpPr>
        <p:spPr>
          <a:xfrm>
            <a:off x="2438400" y="273844"/>
            <a:ext cx="4267200" cy="919401"/>
          </a:xfrm>
          <a:prstGeom prst="roundRect">
            <a:avLst/>
          </a:prstGeom>
          <a:scene3d>
            <a:camera prst="orthographicFront"/>
            <a:lightRig rig="threePt" dir="t"/>
          </a:scene3d>
          <a:sp3d>
            <a:bevelT prst="relaxedInse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দলগত কাজ</a:t>
            </a:r>
            <a:endParaRPr lang="en-US" sz="4800" dirty="0">
              <a:latin typeface="NikoshBAN" pitchFamily="2" charset="0"/>
              <a:cs typeface="NikoshBAN" pitchFamily="2" charset="0"/>
            </a:endParaRPr>
          </a:p>
        </p:txBody>
      </p:sp>
      <p:pic>
        <p:nvPicPr>
          <p:cNvPr id="5" name="Picture 4" descr="Flower20131208175928.jpg"/>
          <p:cNvPicPr>
            <a:picLocks noChangeAspect="1"/>
          </p:cNvPicPr>
          <p:nvPr/>
        </p:nvPicPr>
        <p:blipFill>
          <a:blip r:embed="rId2"/>
          <a:stretch>
            <a:fillRect/>
          </a:stretch>
        </p:blipFill>
        <p:spPr>
          <a:xfrm>
            <a:off x="1600199" y="1371600"/>
            <a:ext cx="6096002" cy="3581400"/>
          </a:xfrm>
          <a:prstGeom prst="roundRect">
            <a:avLst/>
          </a:prstGeom>
          <a:ln w="38100">
            <a:solidFill>
              <a:srgbClr val="7030A0"/>
            </a:solidFill>
          </a:ln>
        </p:spPr>
      </p:pic>
      <p:sp>
        <p:nvSpPr>
          <p:cNvPr id="11" name="Slide Number Placeholder 10"/>
          <p:cNvSpPr>
            <a:spLocks noGrp="1"/>
          </p:cNvSpPr>
          <p:nvPr>
            <p:ph type="sldNum" sz="quarter" idx="12"/>
          </p:nvPr>
        </p:nvSpPr>
        <p:spPr/>
        <p:txBody>
          <a:bodyPr/>
          <a:lstStyle/>
          <a:p>
            <a:fld id="{448528B2-A734-4EF3-AA1C-A433920626D1}" type="slidenum">
              <a:rPr lang="en-US" smtClean="0"/>
              <a:pPr/>
              <a:t>18</a:t>
            </a:fld>
            <a:endParaRPr 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53"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ice-plant.jpg"/>
          <p:cNvPicPr>
            <a:picLocks noChangeAspect="1"/>
          </p:cNvPicPr>
          <p:nvPr/>
        </p:nvPicPr>
        <p:blipFill>
          <a:blip r:embed="rId2"/>
          <a:srcRect l="5769" r="11538"/>
          <a:stretch>
            <a:fillRect/>
          </a:stretch>
        </p:blipFill>
        <p:spPr>
          <a:xfrm>
            <a:off x="228600" y="1676400"/>
            <a:ext cx="4318000" cy="3276600"/>
          </a:xfrm>
          <a:prstGeom prst="roundRect">
            <a:avLst/>
          </a:prstGeom>
          <a:ln w="28575">
            <a:solidFill>
              <a:srgbClr val="7030A0"/>
            </a:solidFill>
          </a:ln>
        </p:spPr>
      </p:pic>
      <p:pic>
        <p:nvPicPr>
          <p:cNvPr id="4" name="Picture 3" descr="rice-plant.jpg"/>
          <p:cNvPicPr>
            <a:picLocks noChangeAspect="1"/>
          </p:cNvPicPr>
          <p:nvPr/>
        </p:nvPicPr>
        <p:blipFill>
          <a:blip r:embed="rId3"/>
          <a:srcRect l="15385" b="32160"/>
          <a:stretch>
            <a:fillRect/>
          </a:stretch>
        </p:blipFill>
        <p:spPr>
          <a:xfrm>
            <a:off x="4648200" y="1676400"/>
            <a:ext cx="4267200" cy="3276600"/>
          </a:xfrm>
          <a:prstGeom prst="roundRect">
            <a:avLst/>
          </a:prstGeom>
          <a:ln w="28575">
            <a:solidFill>
              <a:srgbClr val="7030A0"/>
            </a:solidFill>
          </a:ln>
        </p:spPr>
      </p:pic>
      <p:sp>
        <p:nvSpPr>
          <p:cNvPr id="5" name="TextBox 4"/>
          <p:cNvSpPr txBox="1"/>
          <p:nvPr/>
        </p:nvSpPr>
        <p:spPr>
          <a:xfrm>
            <a:off x="2209800" y="444103"/>
            <a:ext cx="4648200"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smtClean="0">
                <a:latin typeface="NikoshBAN" pitchFamily="2" charset="0"/>
                <a:cs typeface="NikoshBAN" pitchFamily="2" charset="0"/>
              </a:rPr>
              <a:t>পোনা ছাড়া </a:t>
            </a:r>
            <a:endParaRPr lang="en-US" sz="4400" dirty="0">
              <a:latin typeface="NikoshBAN" pitchFamily="2" charset="0"/>
              <a:cs typeface="NikoshBAN" pitchFamily="2" charset="0"/>
            </a:endParaRPr>
          </a:p>
        </p:txBody>
      </p:sp>
      <p:sp>
        <p:nvSpPr>
          <p:cNvPr id="6" name="Snip Same Side Corner Rectangle 5"/>
          <p:cNvSpPr/>
          <p:nvPr/>
        </p:nvSpPr>
        <p:spPr>
          <a:xfrm>
            <a:off x="457200" y="5181600"/>
            <a:ext cx="8229600" cy="1219200"/>
          </a:xfrm>
          <a:prstGeom prst="snip2SameRect">
            <a:avLst>
              <a:gd name="adj1" fmla="val 25410"/>
              <a:gd name="adj2" fmla="val 240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smtClean="0">
                <a:latin typeface="NikoshBAN" pitchFamily="2" charset="0"/>
                <a:cs typeface="NikoshBAN" pitchFamily="2" charset="0"/>
              </a:rPr>
              <a:t>কৈ মাছ কানে হেঁটে এক স্থান থেকে অন্য স্থানে যেতে পারে তাই কৈ মাছের পোনা ছাড়ার আগে পুকুরের চারিদিকে নাইলনের জাল দিয়ে বেড়া দিতে হবে। </a:t>
            </a:r>
            <a:endParaRPr lang="en-US" sz="2400" dirty="0">
              <a:latin typeface="NikoshBAN" pitchFamily="2" charset="0"/>
              <a:cs typeface="NikoshBAN" pitchFamily="2" charset="0"/>
            </a:endParaRPr>
          </a:p>
        </p:txBody>
      </p:sp>
      <p:pic>
        <p:nvPicPr>
          <p:cNvPr id="7" name="Picture 6" descr="rice-plant.jpg"/>
          <p:cNvPicPr>
            <a:picLocks noChangeAspect="1"/>
          </p:cNvPicPr>
          <p:nvPr/>
        </p:nvPicPr>
        <p:blipFill>
          <a:blip r:embed="rId4"/>
          <a:srcRect l="8824"/>
          <a:stretch>
            <a:fillRect/>
          </a:stretch>
        </p:blipFill>
        <p:spPr>
          <a:xfrm>
            <a:off x="228600" y="1692132"/>
            <a:ext cx="4318000" cy="3260868"/>
          </a:xfrm>
          <a:prstGeom prst="roundRect">
            <a:avLst/>
          </a:prstGeom>
          <a:ln w="28575">
            <a:solidFill>
              <a:srgbClr val="7030A0"/>
            </a:solidFill>
          </a:ln>
        </p:spPr>
      </p:pic>
      <p:pic>
        <p:nvPicPr>
          <p:cNvPr id="8" name="Picture 7" descr="rice-plant.jpg"/>
          <p:cNvPicPr>
            <a:picLocks noChangeAspect="1"/>
          </p:cNvPicPr>
          <p:nvPr/>
        </p:nvPicPr>
        <p:blipFill>
          <a:blip r:embed="rId5" cstate="print"/>
          <a:stretch>
            <a:fillRect/>
          </a:stretch>
        </p:blipFill>
        <p:spPr>
          <a:xfrm>
            <a:off x="4648200" y="1676400"/>
            <a:ext cx="4267200" cy="3276600"/>
          </a:xfrm>
          <a:prstGeom prst="roundRect">
            <a:avLst/>
          </a:prstGeom>
          <a:ln w="28575">
            <a:solidFill>
              <a:srgbClr val="7030A0"/>
            </a:solidFill>
          </a:ln>
        </p:spPr>
      </p:pic>
      <p:sp>
        <p:nvSpPr>
          <p:cNvPr id="9" name="Snip Same Side Corner Rectangle 8"/>
          <p:cNvSpPr/>
          <p:nvPr/>
        </p:nvSpPr>
        <p:spPr>
          <a:xfrm>
            <a:off x="457200" y="5181600"/>
            <a:ext cx="8229600" cy="1219200"/>
          </a:xfrm>
          <a:prstGeom prst="snip2SameRect">
            <a:avLst>
              <a:gd name="adj1" fmla="val 25410"/>
              <a:gd name="adj2" fmla="val 240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latin typeface="NikoshBAN" pitchFamily="2" charset="0"/>
                <a:cs typeface="NikoshBAN" pitchFamily="2" charset="0"/>
              </a:rPr>
              <a:t>পোনা পরিবহনের সময় সতর্কতা অবলম্বন করতে হবে যেন পোনা আঘাতপ্রাপ্ত না হয়। </a:t>
            </a:r>
            <a:endParaRPr lang="en-US" sz="3200" dirty="0">
              <a:latin typeface="NikoshBAN" pitchFamily="2" charset="0"/>
              <a:cs typeface="NikoshBAN" pitchFamily="2" charset="0"/>
            </a:endParaRPr>
          </a:p>
        </p:txBody>
      </p:sp>
      <p:pic>
        <p:nvPicPr>
          <p:cNvPr id="10" name="Picture 9" descr="rice-plant.jpg"/>
          <p:cNvPicPr>
            <a:picLocks noChangeAspect="1"/>
          </p:cNvPicPr>
          <p:nvPr/>
        </p:nvPicPr>
        <p:blipFill>
          <a:blip r:embed="rId6"/>
          <a:stretch>
            <a:fillRect/>
          </a:stretch>
        </p:blipFill>
        <p:spPr>
          <a:xfrm>
            <a:off x="228600" y="1705400"/>
            <a:ext cx="4318000" cy="3234332"/>
          </a:xfrm>
          <a:prstGeom prst="roundRect">
            <a:avLst/>
          </a:prstGeom>
          <a:ln w="28575">
            <a:solidFill>
              <a:srgbClr val="7030A0"/>
            </a:solidFill>
          </a:ln>
        </p:spPr>
      </p:pic>
      <p:pic>
        <p:nvPicPr>
          <p:cNvPr id="11" name="Picture 10" descr="rice-plant.jpg"/>
          <p:cNvPicPr>
            <a:picLocks noChangeAspect="1"/>
          </p:cNvPicPr>
          <p:nvPr/>
        </p:nvPicPr>
        <p:blipFill>
          <a:blip r:embed="rId7" cstate="print"/>
          <a:stretch>
            <a:fillRect/>
          </a:stretch>
        </p:blipFill>
        <p:spPr>
          <a:xfrm>
            <a:off x="4648200" y="1676400"/>
            <a:ext cx="4267200" cy="3276600"/>
          </a:xfrm>
          <a:prstGeom prst="roundRect">
            <a:avLst/>
          </a:prstGeom>
          <a:ln w="28575">
            <a:solidFill>
              <a:srgbClr val="7030A0"/>
            </a:solidFill>
          </a:ln>
        </p:spPr>
      </p:pic>
      <p:sp>
        <p:nvSpPr>
          <p:cNvPr id="12" name="Snip Same Side Corner Rectangle 11"/>
          <p:cNvSpPr/>
          <p:nvPr/>
        </p:nvSpPr>
        <p:spPr>
          <a:xfrm>
            <a:off x="457200" y="5181600"/>
            <a:ext cx="8229600" cy="1219200"/>
          </a:xfrm>
          <a:prstGeom prst="snip2SameRect">
            <a:avLst>
              <a:gd name="adj1" fmla="val 25410"/>
              <a:gd name="adj2" fmla="val 2404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latin typeface="NikoshBAN" pitchFamily="2" charset="0"/>
                <a:cs typeface="NikoshBAN" pitchFamily="2" charset="0"/>
              </a:rPr>
              <a:t>পোনা ছাড়ার আগে অবশ্যই পোনাকে পুকুরের পানির সাথে খাপ খাইয়ে নিতে হবে। প্রতি শতকে ৪০০-৫০০ পোনা মজুদ করা যাবে।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900" decel="100000" fill="hold"/>
                                        <p:tgtEl>
                                          <p:spTgt spid="5"/>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1000"/>
                                        <p:tgtEl>
                                          <p:spTgt spid="9"/>
                                        </p:tgtEl>
                                      </p:cBhvr>
                                    </p:animEffect>
                                    <p:anim calcmode="lin" valueType="num">
                                      <p:cBhvr>
                                        <p:cTn id="45" dur="1000" fill="hold"/>
                                        <p:tgtEl>
                                          <p:spTgt spid="9"/>
                                        </p:tgtEl>
                                        <p:attrNameLst>
                                          <p:attrName>ppt_x</p:attrName>
                                        </p:attrNameLst>
                                      </p:cBhvr>
                                      <p:tavLst>
                                        <p:tav tm="0">
                                          <p:val>
                                            <p:strVal val="#ppt_x"/>
                                          </p:val>
                                        </p:tav>
                                        <p:tav tm="100000">
                                          <p:val>
                                            <p:strVal val="#ppt_x"/>
                                          </p:val>
                                        </p:tav>
                                      </p:tavLst>
                                    </p:anim>
                                    <p:anim calcmode="lin" valueType="num">
                                      <p:cBhvr>
                                        <p:cTn id="46" dur="900" decel="100000" fill="hold"/>
                                        <p:tgtEl>
                                          <p:spTgt spid="9"/>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par>
                                <p:cTn id="55" presetID="53"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500" fill="hold"/>
                                        <p:tgtEl>
                                          <p:spTgt spid="11"/>
                                        </p:tgtEl>
                                        <p:attrNameLst>
                                          <p:attrName>ppt_w</p:attrName>
                                        </p:attrNameLst>
                                      </p:cBhvr>
                                      <p:tavLst>
                                        <p:tav tm="0">
                                          <p:val>
                                            <p:fltVal val="0"/>
                                          </p:val>
                                        </p:tav>
                                        <p:tav tm="100000">
                                          <p:val>
                                            <p:strVal val="#ppt_w"/>
                                          </p:val>
                                        </p:tav>
                                      </p:tavLst>
                                    </p:anim>
                                    <p:anim calcmode="lin" valueType="num">
                                      <p:cBhvr>
                                        <p:cTn id="58" dur="500" fill="hold"/>
                                        <p:tgtEl>
                                          <p:spTgt spid="11"/>
                                        </p:tgtEl>
                                        <p:attrNameLst>
                                          <p:attrName>ppt_h</p:attrName>
                                        </p:attrNameLst>
                                      </p:cBhvr>
                                      <p:tavLst>
                                        <p:tav tm="0">
                                          <p:val>
                                            <p:fltVal val="0"/>
                                          </p:val>
                                        </p:tav>
                                        <p:tav tm="100000">
                                          <p:val>
                                            <p:strVal val="#ppt_h"/>
                                          </p:val>
                                        </p:tav>
                                      </p:tavLst>
                                    </p:anim>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37"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1000"/>
                                        <p:tgtEl>
                                          <p:spTgt spid="12"/>
                                        </p:tgtEl>
                                      </p:cBhvr>
                                    </p:animEffect>
                                    <p:anim calcmode="lin" valueType="num">
                                      <p:cBhvr>
                                        <p:cTn id="65" dur="1000" fill="hold"/>
                                        <p:tgtEl>
                                          <p:spTgt spid="12"/>
                                        </p:tgtEl>
                                        <p:attrNameLst>
                                          <p:attrName>ppt_x</p:attrName>
                                        </p:attrNameLst>
                                      </p:cBhvr>
                                      <p:tavLst>
                                        <p:tav tm="0">
                                          <p:val>
                                            <p:strVal val="#ppt_x"/>
                                          </p:val>
                                        </p:tav>
                                        <p:tav tm="100000">
                                          <p:val>
                                            <p:strVal val="#ppt_x"/>
                                          </p:val>
                                        </p:tav>
                                      </p:tavLst>
                                    </p:anim>
                                    <p:anim calcmode="lin" valueType="num">
                                      <p:cBhvr>
                                        <p:cTn id="66" dur="900" decel="100000" fill="hold"/>
                                        <p:tgtEl>
                                          <p:spTgt spid="1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91092" y="533400"/>
            <a:ext cx="7701314" cy="5775986"/>
          </a:xfrm>
          <a:prstGeom prst="roundRect">
            <a:avLst>
              <a:gd name="adj" fmla="val 8594"/>
            </a:avLst>
          </a:prstGeom>
          <a:solidFill>
            <a:srgbClr val="FFFFFF">
              <a:shade val="85000"/>
            </a:srgbClr>
          </a:solidFill>
          <a:ln>
            <a:noFill/>
          </a:ln>
          <a:effectLst/>
        </p:spPr>
      </p:pic>
      <p:sp>
        <p:nvSpPr>
          <p:cNvPr id="2" name="TextBox 1"/>
          <p:cNvSpPr txBox="1"/>
          <p:nvPr/>
        </p:nvSpPr>
        <p:spPr>
          <a:xfrm>
            <a:off x="1600200" y="3429000"/>
            <a:ext cx="6324600" cy="1569660"/>
          </a:xfrm>
          <a:prstGeom prst="rect">
            <a:avLst/>
          </a:prstGeom>
          <a:noFill/>
        </p:spPr>
        <p:txBody>
          <a:bodyPr wrap="square" rtlCol="0">
            <a:prstTxWarp prst="textWave2">
              <a:avLst/>
            </a:prstTxWarp>
            <a:spAutoFit/>
          </a:bodyPr>
          <a:lstStyle/>
          <a:p>
            <a:pPr algn="ctr"/>
            <a:r>
              <a:rPr lang="bn-BD" sz="19900" dirty="0" smtClean="0">
                <a:ln>
                  <a:solidFill>
                    <a:schemeClr val="bg1">
                      <a:lumMod val="95000"/>
                    </a:schemeClr>
                  </a:solidFill>
                </a:ln>
                <a:solidFill>
                  <a:srgbClr val="FF0000"/>
                </a:solidFill>
                <a:effectLst>
                  <a:glow rad="228600">
                    <a:schemeClr val="bg1">
                      <a:alpha val="40000"/>
                    </a:schemeClr>
                  </a:glow>
                </a:effectLst>
                <a:latin typeface="NikoshBAN" pitchFamily="2" charset="0"/>
                <a:cs typeface="NikoshBAN" pitchFamily="2" charset="0"/>
              </a:rPr>
              <a:t>স্বা</a:t>
            </a:r>
            <a:r>
              <a:rPr lang="bn-BD" sz="19900" b="1" cap="all" dirty="0" smtClean="0">
                <a:ln w="9000" cmpd="sng">
                  <a:solidFill>
                    <a:schemeClr val="bg1"/>
                  </a:solidFill>
                  <a:prstDash val="solid"/>
                </a:ln>
                <a:solidFill>
                  <a:srgbClr val="FF0000"/>
                </a:solidFill>
                <a:effectLst>
                  <a:glow rad="228600">
                    <a:schemeClr val="bg1">
                      <a:alpha val="40000"/>
                    </a:schemeClr>
                  </a:glow>
                  <a:reflection blurRad="12700" stA="28000" endPos="45000" dist="1000" dir="5400000" sy="-100000" algn="bl" rotWithShape="0"/>
                </a:effectLst>
                <a:latin typeface="NikoshBAN" pitchFamily="2" charset="0"/>
                <a:cs typeface="NikoshBAN" pitchFamily="2" charset="0"/>
              </a:rPr>
              <a:t>গ</a:t>
            </a:r>
            <a:r>
              <a:rPr lang="bn-BD" sz="19900" b="1" dirty="0" smtClean="0">
                <a:ln w="17780" cmpd="sng">
                  <a:solidFill>
                    <a:schemeClr val="bg1"/>
                  </a:solidFill>
                  <a:prstDash val="solid"/>
                  <a:miter lim="800000"/>
                </a:ln>
                <a:solidFill>
                  <a:srgbClr val="FF0000"/>
                </a:solidFill>
                <a:effectLst>
                  <a:glow rad="228600">
                    <a:schemeClr val="bg1">
                      <a:alpha val="40000"/>
                    </a:schemeClr>
                  </a:glow>
                  <a:outerShdw blurRad="50800" algn="tl" rotWithShape="0">
                    <a:srgbClr val="000000"/>
                  </a:outerShdw>
                </a:effectLst>
                <a:latin typeface="NikoshBAN" pitchFamily="2" charset="0"/>
                <a:cs typeface="NikoshBAN" pitchFamily="2" charset="0"/>
              </a:rPr>
              <a:t>ত</a:t>
            </a:r>
            <a:r>
              <a:rPr lang="bn-BD" sz="19900" dirty="0" smtClean="0">
                <a:ln w="18415" cmpd="sng">
                  <a:solidFill>
                    <a:schemeClr val="bg1"/>
                  </a:solidFill>
                  <a:prstDash val="solid"/>
                </a:ln>
                <a:solidFill>
                  <a:srgbClr val="FF0000"/>
                </a:solidFill>
                <a:effectLst>
                  <a:glow rad="228600">
                    <a:schemeClr val="bg1">
                      <a:alpha val="40000"/>
                    </a:schemeClr>
                  </a:glow>
                  <a:outerShdw blurRad="63500" dir="3600000" algn="tl" rotWithShape="0">
                    <a:srgbClr val="000000">
                      <a:alpha val="70000"/>
                    </a:srgbClr>
                  </a:outerShdw>
                </a:effectLst>
                <a:latin typeface="NikoshBAN" pitchFamily="2" charset="0"/>
                <a:cs typeface="NikoshBAN" pitchFamily="2" charset="0"/>
              </a:rPr>
              <a:t>ম</a:t>
            </a:r>
            <a:r>
              <a:rPr lang="bn-BD" sz="19900" dirty="0" smtClean="0">
                <a:ln>
                  <a:solidFill>
                    <a:schemeClr val="bg1">
                      <a:lumMod val="95000"/>
                    </a:schemeClr>
                  </a:solidFill>
                </a:ln>
                <a:solidFill>
                  <a:srgbClr val="FF0000"/>
                </a:solidFill>
                <a:latin typeface="NikoshBAN" pitchFamily="2" charset="0"/>
                <a:cs typeface="NikoshBAN" pitchFamily="2" charset="0"/>
              </a:rPr>
              <a:t> </a:t>
            </a:r>
            <a:endParaRPr lang="en-US" sz="19900" dirty="0">
              <a:ln>
                <a:solidFill>
                  <a:schemeClr val="bg1">
                    <a:lumMod val="95000"/>
                  </a:schemeClr>
                </a:solidFill>
              </a:ln>
              <a:solidFill>
                <a:srgbClr val="FF0000"/>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Apurba Agriculture</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ater_bucket_solid_state-2.jpeg"/>
          <p:cNvPicPr>
            <a:picLocks noChangeAspect="1"/>
          </p:cNvPicPr>
          <p:nvPr/>
        </p:nvPicPr>
        <p:blipFill>
          <a:blip r:embed="rId2" cstate="print"/>
          <a:stretch>
            <a:fillRect/>
          </a:stretch>
        </p:blipFill>
        <p:spPr>
          <a:xfrm flipH="1">
            <a:off x="4876800" y="3471568"/>
            <a:ext cx="2133600" cy="1405232"/>
          </a:xfrm>
          <a:prstGeom prst="rect">
            <a:avLst/>
          </a:prstGeom>
          <a:ln>
            <a:solidFill>
              <a:srgbClr val="7030A0"/>
            </a:solidFill>
          </a:ln>
        </p:spPr>
      </p:pic>
      <p:pic>
        <p:nvPicPr>
          <p:cNvPr id="3" name="Picture 2" descr="Coarse-Wheat-Bran.jpg"/>
          <p:cNvPicPr>
            <a:picLocks noChangeAspect="1"/>
          </p:cNvPicPr>
          <p:nvPr/>
        </p:nvPicPr>
        <p:blipFill>
          <a:blip r:embed="rId3" cstate="print"/>
          <a:stretch>
            <a:fillRect/>
          </a:stretch>
        </p:blipFill>
        <p:spPr>
          <a:xfrm>
            <a:off x="2209800" y="3471568"/>
            <a:ext cx="2133600" cy="1405232"/>
          </a:xfrm>
          <a:prstGeom prst="rect">
            <a:avLst/>
          </a:prstGeom>
          <a:ln>
            <a:solidFill>
              <a:srgbClr val="7030A0"/>
            </a:solidFill>
          </a:ln>
        </p:spPr>
      </p:pic>
      <p:pic>
        <p:nvPicPr>
          <p:cNvPr id="4" name="Picture 3" descr="555.jpg"/>
          <p:cNvPicPr>
            <a:picLocks noChangeAspect="1"/>
          </p:cNvPicPr>
          <p:nvPr/>
        </p:nvPicPr>
        <p:blipFill>
          <a:blip r:embed="rId4"/>
          <a:stretch>
            <a:fillRect/>
          </a:stretch>
        </p:blipFill>
        <p:spPr>
          <a:xfrm>
            <a:off x="3505200" y="1371600"/>
            <a:ext cx="2133600" cy="1447800"/>
          </a:xfrm>
          <a:prstGeom prst="rect">
            <a:avLst/>
          </a:prstGeom>
          <a:ln w="19050">
            <a:solidFill>
              <a:srgbClr val="7030A0"/>
            </a:solidFill>
          </a:ln>
        </p:spPr>
      </p:pic>
      <p:pic>
        <p:nvPicPr>
          <p:cNvPr id="5" name="Picture 4" descr="Fishmealpic.jpg"/>
          <p:cNvPicPr>
            <a:picLocks noChangeAspect="1"/>
          </p:cNvPicPr>
          <p:nvPr/>
        </p:nvPicPr>
        <p:blipFill>
          <a:blip r:embed="rId5"/>
          <a:stretch>
            <a:fillRect/>
          </a:stretch>
        </p:blipFill>
        <p:spPr>
          <a:xfrm>
            <a:off x="914400" y="1371600"/>
            <a:ext cx="2133600" cy="1447800"/>
          </a:xfrm>
          <a:prstGeom prst="rect">
            <a:avLst/>
          </a:prstGeom>
          <a:ln>
            <a:solidFill>
              <a:srgbClr val="7030A0"/>
            </a:solidFill>
          </a:ln>
        </p:spPr>
      </p:pic>
      <p:pic>
        <p:nvPicPr>
          <p:cNvPr id="6" name="Picture 5" descr="1-12051GK420417.jpg"/>
          <p:cNvPicPr>
            <a:picLocks noChangeAspect="1"/>
          </p:cNvPicPr>
          <p:nvPr/>
        </p:nvPicPr>
        <p:blipFill>
          <a:blip r:embed="rId6"/>
          <a:stretch>
            <a:fillRect/>
          </a:stretch>
        </p:blipFill>
        <p:spPr>
          <a:xfrm>
            <a:off x="6172200" y="1371600"/>
            <a:ext cx="2133600" cy="1447800"/>
          </a:xfrm>
          <a:prstGeom prst="rect">
            <a:avLst/>
          </a:prstGeom>
          <a:ln>
            <a:solidFill>
              <a:srgbClr val="7030A0"/>
            </a:solidFill>
          </a:ln>
        </p:spPr>
      </p:pic>
      <p:sp>
        <p:nvSpPr>
          <p:cNvPr id="7" name="Snip Same Side Corner Rectangle 6"/>
          <p:cNvSpPr/>
          <p:nvPr/>
        </p:nvSpPr>
        <p:spPr>
          <a:xfrm>
            <a:off x="914400" y="2819400"/>
            <a:ext cx="2133600" cy="457200"/>
          </a:xfrm>
          <a:prstGeom prst="snip2SameRect">
            <a:avLst>
              <a:gd name="adj1" fmla="val 0"/>
              <a:gd name="adj2" fmla="val 43278"/>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ফিশমিল </a:t>
            </a:r>
            <a:endParaRPr lang="en-US" sz="2400" dirty="0">
              <a:latin typeface="NikoshBAN" pitchFamily="2" charset="0"/>
              <a:cs typeface="NikoshBAN" pitchFamily="2" charset="0"/>
            </a:endParaRPr>
          </a:p>
        </p:txBody>
      </p:sp>
      <p:sp>
        <p:nvSpPr>
          <p:cNvPr id="8" name="Snip Same Side Corner Rectangle 7"/>
          <p:cNvSpPr/>
          <p:nvPr/>
        </p:nvSpPr>
        <p:spPr>
          <a:xfrm>
            <a:off x="3505200" y="2819400"/>
            <a:ext cx="2133600" cy="457200"/>
          </a:xfrm>
          <a:prstGeom prst="snip2SameRect">
            <a:avLst>
              <a:gd name="adj1" fmla="val 0"/>
              <a:gd name="adj2" fmla="val 43278"/>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সরিষার খৈল  </a:t>
            </a:r>
            <a:endParaRPr lang="en-US" sz="2400" dirty="0">
              <a:latin typeface="NikoshBAN" pitchFamily="2" charset="0"/>
              <a:cs typeface="NikoshBAN" pitchFamily="2" charset="0"/>
            </a:endParaRPr>
          </a:p>
        </p:txBody>
      </p:sp>
      <p:sp>
        <p:nvSpPr>
          <p:cNvPr id="9" name="Snip Same Side Corner Rectangle 8"/>
          <p:cNvSpPr/>
          <p:nvPr/>
        </p:nvSpPr>
        <p:spPr>
          <a:xfrm>
            <a:off x="6172200" y="2819400"/>
            <a:ext cx="2133600" cy="457200"/>
          </a:xfrm>
          <a:prstGeom prst="snip2SameRect">
            <a:avLst>
              <a:gd name="adj1" fmla="val 0"/>
              <a:gd name="adj2" fmla="val 43278"/>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চালের কুঁড়া </a:t>
            </a:r>
            <a:endParaRPr lang="en-US" sz="2400" dirty="0">
              <a:latin typeface="NikoshBAN" pitchFamily="2" charset="0"/>
              <a:cs typeface="NikoshBAN" pitchFamily="2" charset="0"/>
            </a:endParaRPr>
          </a:p>
        </p:txBody>
      </p:sp>
      <p:sp>
        <p:nvSpPr>
          <p:cNvPr id="10" name="Snip Same Side Corner Rectangle 9"/>
          <p:cNvSpPr/>
          <p:nvPr/>
        </p:nvSpPr>
        <p:spPr>
          <a:xfrm>
            <a:off x="2209800" y="4876800"/>
            <a:ext cx="2133600" cy="457200"/>
          </a:xfrm>
          <a:prstGeom prst="snip2SameRect">
            <a:avLst>
              <a:gd name="adj1" fmla="val 0"/>
              <a:gd name="adj2" fmla="val 43278"/>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গমের ভুষি </a:t>
            </a:r>
            <a:endParaRPr lang="en-US" sz="2400" dirty="0">
              <a:latin typeface="NikoshBAN" pitchFamily="2" charset="0"/>
              <a:cs typeface="NikoshBAN" pitchFamily="2" charset="0"/>
            </a:endParaRPr>
          </a:p>
        </p:txBody>
      </p:sp>
      <p:sp>
        <p:nvSpPr>
          <p:cNvPr id="11" name="Snip Same Side Corner Rectangle 10"/>
          <p:cNvSpPr/>
          <p:nvPr/>
        </p:nvSpPr>
        <p:spPr>
          <a:xfrm>
            <a:off x="4876800" y="4876800"/>
            <a:ext cx="2133600" cy="457200"/>
          </a:xfrm>
          <a:prstGeom prst="snip2SameRect">
            <a:avLst>
              <a:gd name="adj1" fmla="val 0"/>
              <a:gd name="adj2" fmla="val 43278"/>
            </a:avLst>
          </a:prstGeom>
          <a:ln w="9525"/>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পানি</a:t>
            </a:r>
            <a:endParaRPr lang="en-US" sz="2400" dirty="0">
              <a:latin typeface="NikoshBAN" pitchFamily="2" charset="0"/>
              <a:cs typeface="NikoshBAN" pitchFamily="2" charset="0"/>
            </a:endParaRPr>
          </a:p>
        </p:txBody>
      </p:sp>
      <p:sp>
        <p:nvSpPr>
          <p:cNvPr id="12" name="Rounded Rectangle 11"/>
          <p:cNvSpPr/>
          <p:nvPr/>
        </p:nvSpPr>
        <p:spPr>
          <a:xfrm>
            <a:off x="2133600" y="228600"/>
            <a:ext cx="48768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600" dirty="0" smtClean="0">
                <a:latin typeface="NikoshBAN" pitchFamily="2" charset="0"/>
                <a:cs typeface="NikoshBAN" pitchFamily="2" charset="0"/>
              </a:rPr>
              <a:t>কৈ মাছের খাবার প্রদান</a:t>
            </a:r>
            <a:endParaRPr lang="en-US" sz="3600" dirty="0">
              <a:latin typeface="NikoshBAN" pitchFamily="2" charset="0"/>
              <a:cs typeface="NikoshBAN" pitchFamily="2" charset="0"/>
            </a:endParaRPr>
          </a:p>
        </p:txBody>
      </p:sp>
      <p:sp>
        <p:nvSpPr>
          <p:cNvPr id="14" name="Rounded Rectangle 13"/>
          <p:cNvSpPr/>
          <p:nvPr/>
        </p:nvSpPr>
        <p:spPr>
          <a:xfrm>
            <a:off x="609600" y="5486400"/>
            <a:ext cx="79248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কৈ মাছকে খাবার হিসেবে ফিসমিল, সরিষার খৈল, চালের কুঁড়া, গমের ভুসি পানি দ্বারা মিশ্রিত করে বল তৈরি করে পুকুরের নির্দিষ্ট স্থানে প্রদান করতে হয়। </a:t>
            </a:r>
            <a:endParaRPr lang="en-US" sz="2400" dirty="0">
              <a:latin typeface="NikoshBAN" pitchFamily="2" charset="0"/>
              <a:cs typeface="NikoshBAN" pitchFamily="2" charset="0"/>
            </a:endParaRPr>
          </a:p>
        </p:txBody>
      </p:sp>
      <p:pic>
        <p:nvPicPr>
          <p:cNvPr id="15" name="Picture 14" descr="url.jpg"/>
          <p:cNvPicPr>
            <a:picLocks noChangeAspect="1"/>
          </p:cNvPicPr>
          <p:nvPr/>
        </p:nvPicPr>
        <p:blipFill>
          <a:blip r:embed="rId7"/>
          <a:stretch>
            <a:fillRect/>
          </a:stretch>
        </p:blipFill>
        <p:spPr>
          <a:xfrm>
            <a:off x="1904999" y="1366562"/>
            <a:ext cx="5334002" cy="3967438"/>
          </a:xfrm>
          <a:prstGeom prst="roundRect">
            <a:avLst/>
          </a:prstGeom>
          <a:ln>
            <a:solidFill>
              <a:srgbClr val="7030A0"/>
            </a:solidFill>
          </a:ln>
        </p:spPr>
      </p:pic>
      <p:sp>
        <p:nvSpPr>
          <p:cNvPr id="16" name="Rounded Rectangle 15"/>
          <p:cNvSpPr/>
          <p:nvPr/>
        </p:nvSpPr>
        <p:spPr>
          <a:xfrm>
            <a:off x="609600" y="5486400"/>
            <a:ext cx="7924800" cy="9906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400" dirty="0" smtClean="0">
                <a:latin typeface="NikoshBAN" pitchFamily="2" charset="0"/>
                <a:cs typeface="NikoshBAN" pitchFamily="2" charset="0"/>
              </a:rPr>
              <a:t>আবার বাজার থেকে কেনা খাদ্যও সরাবরাহ করা যেতে পারে।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900" decel="100000" fill="hold"/>
                                        <p:tgtEl>
                                          <p:spTgt spid="7"/>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900" decel="100000" fill="hold"/>
                                        <p:tgtEl>
                                          <p:spTgt spid="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900" decel="100000" fill="hold"/>
                                        <p:tgtEl>
                                          <p:spTgt spid="9"/>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900" decel="100000" fill="hold"/>
                                        <p:tgtEl>
                                          <p:spTgt spid="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900" decel="100000" fill="hold"/>
                                        <p:tgtEl>
                                          <p:spTgt spid="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900" decel="100000" fill="hold"/>
                                        <p:tgtEl>
                                          <p:spTgt spid="1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12"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0-#ppt_w/2"/>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3"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1+#ppt_w/2"/>
                                          </p:val>
                                        </p:tav>
                                        <p:tav tm="100000">
                                          <p:val>
                                            <p:strVal val="#ppt_x"/>
                                          </p:val>
                                        </p:tav>
                                      </p:tavLst>
                                    </p:anim>
                                    <p:anim calcmode="lin" valueType="num">
                                      <p:cBhvr additive="base">
                                        <p:cTn id="7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xit" presetSubtype="0" fill="hold" nodeType="clickEffect">
                                  <p:stCondLst>
                                    <p:cond delay="0"/>
                                  </p:stCondLst>
                                  <p:childTnLst>
                                    <p:anim calcmode="lin" valueType="num">
                                      <p:cBhvr>
                                        <p:cTn id="80" dur="500"/>
                                        <p:tgtEl>
                                          <p:spTgt spid="2"/>
                                        </p:tgtEl>
                                        <p:attrNameLst>
                                          <p:attrName>ppt_w</p:attrName>
                                        </p:attrNameLst>
                                      </p:cBhvr>
                                      <p:tavLst>
                                        <p:tav tm="0">
                                          <p:val>
                                            <p:strVal val="ppt_w"/>
                                          </p:val>
                                        </p:tav>
                                        <p:tav tm="100000">
                                          <p:val>
                                            <p:fltVal val="0"/>
                                          </p:val>
                                        </p:tav>
                                      </p:tavLst>
                                    </p:anim>
                                    <p:anim calcmode="lin" valueType="num">
                                      <p:cBhvr>
                                        <p:cTn id="81" dur="500"/>
                                        <p:tgtEl>
                                          <p:spTgt spid="2"/>
                                        </p:tgtEl>
                                        <p:attrNameLst>
                                          <p:attrName>ppt_h</p:attrName>
                                        </p:attrNameLst>
                                      </p:cBhvr>
                                      <p:tavLst>
                                        <p:tav tm="0">
                                          <p:val>
                                            <p:strVal val="ppt_h"/>
                                          </p:val>
                                        </p:tav>
                                        <p:tav tm="100000">
                                          <p:val>
                                            <p:fltVal val="0"/>
                                          </p:val>
                                        </p:tav>
                                      </p:tavLst>
                                    </p:anim>
                                    <p:animEffect transition="out" filter="fade">
                                      <p:cBhvr>
                                        <p:cTn id="82" dur="500"/>
                                        <p:tgtEl>
                                          <p:spTgt spid="2"/>
                                        </p:tgtEl>
                                      </p:cBhvr>
                                    </p:animEffect>
                                    <p:set>
                                      <p:cBhvr>
                                        <p:cTn id="83" dur="1" fill="hold">
                                          <p:stCondLst>
                                            <p:cond delay="499"/>
                                          </p:stCondLst>
                                        </p:cTn>
                                        <p:tgtEl>
                                          <p:spTgt spid="2"/>
                                        </p:tgtEl>
                                        <p:attrNameLst>
                                          <p:attrName>style.visibility</p:attrName>
                                        </p:attrNameLst>
                                      </p:cBhvr>
                                      <p:to>
                                        <p:strVal val="hidden"/>
                                      </p:to>
                                    </p:set>
                                  </p:childTnLst>
                                </p:cTn>
                              </p:par>
                              <p:par>
                                <p:cTn id="84" presetID="53" presetClass="exit" presetSubtype="0" fill="hold" nodeType="withEffect">
                                  <p:stCondLst>
                                    <p:cond delay="0"/>
                                  </p:stCondLst>
                                  <p:childTnLst>
                                    <p:anim calcmode="lin" valueType="num">
                                      <p:cBhvr>
                                        <p:cTn id="85" dur="500"/>
                                        <p:tgtEl>
                                          <p:spTgt spid="3"/>
                                        </p:tgtEl>
                                        <p:attrNameLst>
                                          <p:attrName>ppt_w</p:attrName>
                                        </p:attrNameLst>
                                      </p:cBhvr>
                                      <p:tavLst>
                                        <p:tav tm="0">
                                          <p:val>
                                            <p:strVal val="ppt_w"/>
                                          </p:val>
                                        </p:tav>
                                        <p:tav tm="100000">
                                          <p:val>
                                            <p:fltVal val="0"/>
                                          </p:val>
                                        </p:tav>
                                      </p:tavLst>
                                    </p:anim>
                                    <p:anim calcmode="lin" valueType="num">
                                      <p:cBhvr>
                                        <p:cTn id="86" dur="500"/>
                                        <p:tgtEl>
                                          <p:spTgt spid="3"/>
                                        </p:tgtEl>
                                        <p:attrNameLst>
                                          <p:attrName>ppt_h</p:attrName>
                                        </p:attrNameLst>
                                      </p:cBhvr>
                                      <p:tavLst>
                                        <p:tav tm="0">
                                          <p:val>
                                            <p:strVal val="ppt_h"/>
                                          </p:val>
                                        </p:tav>
                                        <p:tav tm="100000">
                                          <p:val>
                                            <p:fltVal val="0"/>
                                          </p:val>
                                        </p:tav>
                                      </p:tavLst>
                                    </p:anim>
                                    <p:animEffect transition="out" filter="fade">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53" presetClass="exit" presetSubtype="0" fill="hold" nodeType="withEffect">
                                  <p:stCondLst>
                                    <p:cond delay="0"/>
                                  </p:stCondLst>
                                  <p:childTnLst>
                                    <p:anim calcmode="lin" valueType="num">
                                      <p:cBhvr>
                                        <p:cTn id="90" dur="500"/>
                                        <p:tgtEl>
                                          <p:spTgt spid="4"/>
                                        </p:tgtEl>
                                        <p:attrNameLst>
                                          <p:attrName>ppt_w</p:attrName>
                                        </p:attrNameLst>
                                      </p:cBhvr>
                                      <p:tavLst>
                                        <p:tav tm="0">
                                          <p:val>
                                            <p:strVal val="ppt_w"/>
                                          </p:val>
                                        </p:tav>
                                        <p:tav tm="100000">
                                          <p:val>
                                            <p:fltVal val="0"/>
                                          </p:val>
                                        </p:tav>
                                      </p:tavLst>
                                    </p:anim>
                                    <p:anim calcmode="lin" valueType="num">
                                      <p:cBhvr>
                                        <p:cTn id="91" dur="500"/>
                                        <p:tgtEl>
                                          <p:spTgt spid="4"/>
                                        </p:tgtEl>
                                        <p:attrNameLst>
                                          <p:attrName>ppt_h</p:attrName>
                                        </p:attrNameLst>
                                      </p:cBhvr>
                                      <p:tavLst>
                                        <p:tav tm="0">
                                          <p:val>
                                            <p:strVal val="ppt_h"/>
                                          </p:val>
                                        </p:tav>
                                        <p:tav tm="100000">
                                          <p:val>
                                            <p:fltVal val="0"/>
                                          </p:val>
                                        </p:tav>
                                      </p:tavLst>
                                    </p:anim>
                                    <p:animEffect transition="out" filter="fade">
                                      <p:cBhvr>
                                        <p:cTn id="92" dur="500"/>
                                        <p:tgtEl>
                                          <p:spTgt spid="4"/>
                                        </p:tgtEl>
                                      </p:cBhvr>
                                    </p:animEffect>
                                    <p:set>
                                      <p:cBhvr>
                                        <p:cTn id="93" dur="1" fill="hold">
                                          <p:stCondLst>
                                            <p:cond delay="499"/>
                                          </p:stCondLst>
                                        </p:cTn>
                                        <p:tgtEl>
                                          <p:spTgt spid="4"/>
                                        </p:tgtEl>
                                        <p:attrNameLst>
                                          <p:attrName>style.visibility</p:attrName>
                                        </p:attrNameLst>
                                      </p:cBhvr>
                                      <p:to>
                                        <p:strVal val="hidden"/>
                                      </p:to>
                                    </p:set>
                                  </p:childTnLst>
                                </p:cTn>
                              </p:par>
                              <p:par>
                                <p:cTn id="94" presetID="53" presetClass="exit" presetSubtype="0" fill="hold" nodeType="withEffect">
                                  <p:stCondLst>
                                    <p:cond delay="0"/>
                                  </p:stCondLst>
                                  <p:childTnLst>
                                    <p:anim calcmode="lin" valueType="num">
                                      <p:cBhvr>
                                        <p:cTn id="95" dur="500"/>
                                        <p:tgtEl>
                                          <p:spTgt spid="5"/>
                                        </p:tgtEl>
                                        <p:attrNameLst>
                                          <p:attrName>ppt_w</p:attrName>
                                        </p:attrNameLst>
                                      </p:cBhvr>
                                      <p:tavLst>
                                        <p:tav tm="0">
                                          <p:val>
                                            <p:strVal val="ppt_w"/>
                                          </p:val>
                                        </p:tav>
                                        <p:tav tm="100000">
                                          <p:val>
                                            <p:fltVal val="0"/>
                                          </p:val>
                                        </p:tav>
                                      </p:tavLst>
                                    </p:anim>
                                    <p:anim calcmode="lin" valueType="num">
                                      <p:cBhvr>
                                        <p:cTn id="96" dur="500"/>
                                        <p:tgtEl>
                                          <p:spTgt spid="5"/>
                                        </p:tgtEl>
                                        <p:attrNameLst>
                                          <p:attrName>ppt_h</p:attrName>
                                        </p:attrNameLst>
                                      </p:cBhvr>
                                      <p:tavLst>
                                        <p:tav tm="0">
                                          <p:val>
                                            <p:strVal val="ppt_h"/>
                                          </p:val>
                                        </p:tav>
                                        <p:tav tm="100000">
                                          <p:val>
                                            <p:fltVal val="0"/>
                                          </p:val>
                                        </p:tav>
                                      </p:tavLst>
                                    </p:anim>
                                    <p:animEffect transition="out" filter="fade">
                                      <p:cBhvr>
                                        <p:cTn id="97" dur="500"/>
                                        <p:tgtEl>
                                          <p:spTgt spid="5"/>
                                        </p:tgtEl>
                                      </p:cBhvr>
                                    </p:animEffect>
                                    <p:set>
                                      <p:cBhvr>
                                        <p:cTn id="98" dur="1" fill="hold">
                                          <p:stCondLst>
                                            <p:cond delay="499"/>
                                          </p:stCondLst>
                                        </p:cTn>
                                        <p:tgtEl>
                                          <p:spTgt spid="5"/>
                                        </p:tgtEl>
                                        <p:attrNameLst>
                                          <p:attrName>style.visibility</p:attrName>
                                        </p:attrNameLst>
                                      </p:cBhvr>
                                      <p:to>
                                        <p:strVal val="hidden"/>
                                      </p:to>
                                    </p:set>
                                  </p:childTnLst>
                                </p:cTn>
                              </p:par>
                              <p:par>
                                <p:cTn id="99" presetID="53" presetClass="exit" presetSubtype="0" fill="hold" nodeType="withEffect">
                                  <p:stCondLst>
                                    <p:cond delay="0"/>
                                  </p:stCondLst>
                                  <p:childTnLst>
                                    <p:anim calcmode="lin" valueType="num">
                                      <p:cBhvr>
                                        <p:cTn id="100" dur="500"/>
                                        <p:tgtEl>
                                          <p:spTgt spid="6"/>
                                        </p:tgtEl>
                                        <p:attrNameLst>
                                          <p:attrName>ppt_w</p:attrName>
                                        </p:attrNameLst>
                                      </p:cBhvr>
                                      <p:tavLst>
                                        <p:tav tm="0">
                                          <p:val>
                                            <p:strVal val="ppt_w"/>
                                          </p:val>
                                        </p:tav>
                                        <p:tav tm="100000">
                                          <p:val>
                                            <p:fltVal val="0"/>
                                          </p:val>
                                        </p:tav>
                                      </p:tavLst>
                                    </p:anim>
                                    <p:anim calcmode="lin" valueType="num">
                                      <p:cBhvr>
                                        <p:cTn id="101" dur="500"/>
                                        <p:tgtEl>
                                          <p:spTgt spid="6"/>
                                        </p:tgtEl>
                                        <p:attrNameLst>
                                          <p:attrName>ppt_h</p:attrName>
                                        </p:attrNameLst>
                                      </p:cBhvr>
                                      <p:tavLst>
                                        <p:tav tm="0">
                                          <p:val>
                                            <p:strVal val="ppt_h"/>
                                          </p:val>
                                        </p:tav>
                                        <p:tav tm="100000">
                                          <p:val>
                                            <p:fltVal val="0"/>
                                          </p:val>
                                        </p:tav>
                                      </p:tavLst>
                                    </p:anim>
                                    <p:animEffect transition="out" filter="fade">
                                      <p:cBhvr>
                                        <p:cTn id="102" dur="500"/>
                                        <p:tgtEl>
                                          <p:spTgt spid="6"/>
                                        </p:tgtEl>
                                      </p:cBhvr>
                                    </p:animEffect>
                                    <p:set>
                                      <p:cBhvr>
                                        <p:cTn id="103" dur="1" fill="hold">
                                          <p:stCondLst>
                                            <p:cond delay="499"/>
                                          </p:stCondLst>
                                        </p:cTn>
                                        <p:tgtEl>
                                          <p:spTgt spid="6"/>
                                        </p:tgtEl>
                                        <p:attrNameLst>
                                          <p:attrName>style.visibility</p:attrName>
                                        </p:attrNameLst>
                                      </p:cBhvr>
                                      <p:to>
                                        <p:strVal val="hidden"/>
                                      </p:to>
                                    </p:set>
                                  </p:childTnLst>
                                </p:cTn>
                              </p:par>
                              <p:par>
                                <p:cTn id="104" presetID="53" presetClass="exit" presetSubtype="0" fill="hold" grpId="1" nodeType="withEffect">
                                  <p:stCondLst>
                                    <p:cond delay="0"/>
                                  </p:stCondLst>
                                  <p:childTnLst>
                                    <p:anim calcmode="lin" valueType="num">
                                      <p:cBhvr>
                                        <p:cTn id="105" dur="500"/>
                                        <p:tgtEl>
                                          <p:spTgt spid="7"/>
                                        </p:tgtEl>
                                        <p:attrNameLst>
                                          <p:attrName>ppt_w</p:attrName>
                                        </p:attrNameLst>
                                      </p:cBhvr>
                                      <p:tavLst>
                                        <p:tav tm="0">
                                          <p:val>
                                            <p:strVal val="ppt_w"/>
                                          </p:val>
                                        </p:tav>
                                        <p:tav tm="100000">
                                          <p:val>
                                            <p:fltVal val="0"/>
                                          </p:val>
                                        </p:tav>
                                      </p:tavLst>
                                    </p:anim>
                                    <p:anim calcmode="lin" valueType="num">
                                      <p:cBhvr>
                                        <p:cTn id="106" dur="500"/>
                                        <p:tgtEl>
                                          <p:spTgt spid="7"/>
                                        </p:tgtEl>
                                        <p:attrNameLst>
                                          <p:attrName>ppt_h</p:attrName>
                                        </p:attrNameLst>
                                      </p:cBhvr>
                                      <p:tavLst>
                                        <p:tav tm="0">
                                          <p:val>
                                            <p:strVal val="ppt_h"/>
                                          </p:val>
                                        </p:tav>
                                        <p:tav tm="100000">
                                          <p:val>
                                            <p:fltVal val="0"/>
                                          </p:val>
                                        </p:tav>
                                      </p:tavLst>
                                    </p:anim>
                                    <p:animEffect transition="out" filter="fade">
                                      <p:cBhvr>
                                        <p:cTn id="107" dur="500"/>
                                        <p:tgtEl>
                                          <p:spTgt spid="7"/>
                                        </p:tgtEl>
                                      </p:cBhvr>
                                    </p:animEffect>
                                    <p:set>
                                      <p:cBhvr>
                                        <p:cTn id="108" dur="1" fill="hold">
                                          <p:stCondLst>
                                            <p:cond delay="499"/>
                                          </p:stCondLst>
                                        </p:cTn>
                                        <p:tgtEl>
                                          <p:spTgt spid="7"/>
                                        </p:tgtEl>
                                        <p:attrNameLst>
                                          <p:attrName>style.visibility</p:attrName>
                                        </p:attrNameLst>
                                      </p:cBhvr>
                                      <p:to>
                                        <p:strVal val="hidden"/>
                                      </p:to>
                                    </p:set>
                                  </p:childTnLst>
                                </p:cTn>
                              </p:par>
                              <p:par>
                                <p:cTn id="109" presetID="53" presetClass="exit" presetSubtype="0" fill="hold" grpId="1" nodeType="withEffect">
                                  <p:stCondLst>
                                    <p:cond delay="0"/>
                                  </p:stCondLst>
                                  <p:childTnLst>
                                    <p:anim calcmode="lin" valueType="num">
                                      <p:cBhvr>
                                        <p:cTn id="110" dur="500"/>
                                        <p:tgtEl>
                                          <p:spTgt spid="8"/>
                                        </p:tgtEl>
                                        <p:attrNameLst>
                                          <p:attrName>ppt_w</p:attrName>
                                        </p:attrNameLst>
                                      </p:cBhvr>
                                      <p:tavLst>
                                        <p:tav tm="0">
                                          <p:val>
                                            <p:strVal val="ppt_w"/>
                                          </p:val>
                                        </p:tav>
                                        <p:tav tm="100000">
                                          <p:val>
                                            <p:fltVal val="0"/>
                                          </p:val>
                                        </p:tav>
                                      </p:tavLst>
                                    </p:anim>
                                    <p:anim calcmode="lin" valueType="num">
                                      <p:cBhvr>
                                        <p:cTn id="111" dur="500"/>
                                        <p:tgtEl>
                                          <p:spTgt spid="8"/>
                                        </p:tgtEl>
                                        <p:attrNameLst>
                                          <p:attrName>ppt_h</p:attrName>
                                        </p:attrNameLst>
                                      </p:cBhvr>
                                      <p:tavLst>
                                        <p:tav tm="0">
                                          <p:val>
                                            <p:strVal val="ppt_h"/>
                                          </p:val>
                                        </p:tav>
                                        <p:tav tm="100000">
                                          <p:val>
                                            <p:fltVal val="0"/>
                                          </p:val>
                                        </p:tav>
                                      </p:tavLst>
                                    </p:anim>
                                    <p:animEffect transition="out" filter="fade">
                                      <p:cBhvr>
                                        <p:cTn id="112" dur="500"/>
                                        <p:tgtEl>
                                          <p:spTgt spid="8"/>
                                        </p:tgtEl>
                                      </p:cBhvr>
                                    </p:animEffect>
                                    <p:set>
                                      <p:cBhvr>
                                        <p:cTn id="113" dur="1" fill="hold">
                                          <p:stCondLst>
                                            <p:cond delay="499"/>
                                          </p:stCondLst>
                                        </p:cTn>
                                        <p:tgtEl>
                                          <p:spTgt spid="8"/>
                                        </p:tgtEl>
                                        <p:attrNameLst>
                                          <p:attrName>style.visibility</p:attrName>
                                        </p:attrNameLst>
                                      </p:cBhvr>
                                      <p:to>
                                        <p:strVal val="hidden"/>
                                      </p:to>
                                    </p:set>
                                  </p:childTnLst>
                                </p:cTn>
                              </p:par>
                              <p:par>
                                <p:cTn id="114" presetID="53" presetClass="exit" presetSubtype="0" fill="hold" grpId="1" nodeType="withEffect">
                                  <p:stCondLst>
                                    <p:cond delay="0"/>
                                  </p:stCondLst>
                                  <p:childTnLst>
                                    <p:anim calcmode="lin" valueType="num">
                                      <p:cBhvr>
                                        <p:cTn id="115" dur="500"/>
                                        <p:tgtEl>
                                          <p:spTgt spid="9"/>
                                        </p:tgtEl>
                                        <p:attrNameLst>
                                          <p:attrName>ppt_w</p:attrName>
                                        </p:attrNameLst>
                                      </p:cBhvr>
                                      <p:tavLst>
                                        <p:tav tm="0">
                                          <p:val>
                                            <p:strVal val="ppt_w"/>
                                          </p:val>
                                        </p:tav>
                                        <p:tav tm="100000">
                                          <p:val>
                                            <p:fltVal val="0"/>
                                          </p:val>
                                        </p:tav>
                                      </p:tavLst>
                                    </p:anim>
                                    <p:anim calcmode="lin" valueType="num">
                                      <p:cBhvr>
                                        <p:cTn id="116" dur="500"/>
                                        <p:tgtEl>
                                          <p:spTgt spid="9"/>
                                        </p:tgtEl>
                                        <p:attrNameLst>
                                          <p:attrName>ppt_h</p:attrName>
                                        </p:attrNameLst>
                                      </p:cBhvr>
                                      <p:tavLst>
                                        <p:tav tm="0">
                                          <p:val>
                                            <p:strVal val="ppt_h"/>
                                          </p:val>
                                        </p:tav>
                                        <p:tav tm="100000">
                                          <p:val>
                                            <p:fltVal val="0"/>
                                          </p:val>
                                        </p:tav>
                                      </p:tavLst>
                                    </p:anim>
                                    <p:animEffect transition="out" filter="fade">
                                      <p:cBhvr>
                                        <p:cTn id="117" dur="500"/>
                                        <p:tgtEl>
                                          <p:spTgt spid="9"/>
                                        </p:tgtEl>
                                      </p:cBhvr>
                                    </p:animEffect>
                                    <p:set>
                                      <p:cBhvr>
                                        <p:cTn id="118" dur="1" fill="hold">
                                          <p:stCondLst>
                                            <p:cond delay="499"/>
                                          </p:stCondLst>
                                        </p:cTn>
                                        <p:tgtEl>
                                          <p:spTgt spid="9"/>
                                        </p:tgtEl>
                                        <p:attrNameLst>
                                          <p:attrName>style.visibility</p:attrName>
                                        </p:attrNameLst>
                                      </p:cBhvr>
                                      <p:to>
                                        <p:strVal val="hidden"/>
                                      </p:to>
                                    </p:set>
                                  </p:childTnLst>
                                </p:cTn>
                              </p:par>
                              <p:par>
                                <p:cTn id="119" presetID="53" presetClass="exit" presetSubtype="0" fill="hold" grpId="1" nodeType="withEffect">
                                  <p:stCondLst>
                                    <p:cond delay="0"/>
                                  </p:stCondLst>
                                  <p:childTnLst>
                                    <p:anim calcmode="lin" valueType="num">
                                      <p:cBhvr>
                                        <p:cTn id="120" dur="500"/>
                                        <p:tgtEl>
                                          <p:spTgt spid="10"/>
                                        </p:tgtEl>
                                        <p:attrNameLst>
                                          <p:attrName>ppt_w</p:attrName>
                                        </p:attrNameLst>
                                      </p:cBhvr>
                                      <p:tavLst>
                                        <p:tav tm="0">
                                          <p:val>
                                            <p:strVal val="ppt_w"/>
                                          </p:val>
                                        </p:tav>
                                        <p:tav tm="100000">
                                          <p:val>
                                            <p:fltVal val="0"/>
                                          </p:val>
                                        </p:tav>
                                      </p:tavLst>
                                    </p:anim>
                                    <p:anim calcmode="lin" valueType="num">
                                      <p:cBhvr>
                                        <p:cTn id="121" dur="500"/>
                                        <p:tgtEl>
                                          <p:spTgt spid="10"/>
                                        </p:tgtEl>
                                        <p:attrNameLst>
                                          <p:attrName>ppt_h</p:attrName>
                                        </p:attrNameLst>
                                      </p:cBhvr>
                                      <p:tavLst>
                                        <p:tav tm="0">
                                          <p:val>
                                            <p:strVal val="ppt_h"/>
                                          </p:val>
                                        </p:tav>
                                        <p:tav tm="100000">
                                          <p:val>
                                            <p:fltVal val="0"/>
                                          </p:val>
                                        </p:tav>
                                      </p:tavLst>
                                    </p:anim>
                                    <p:animEffect transition="out" filter="fade">
                                      <p:cBhvr>
                                        <p:cTn id="122" dur="500"/>
                                        <p:tgtEl>
                                          <p:spTgt spid="10"/>
                                        </p:tgtEl>
                                      </p:cBhvr>
                                    </p:animEffect>
                                    <p:set>
                                      <p:cBhvr>
                                        <p:cTn id="123" dur="1" fill="hold">
                                          <p:stCondLst>
                                            <p:cond delay="499"/>
                                          </p:stCondLst>
                                        </p:cTn>
                                        <p:tgtEl>
                                          <p:spTgt spid="10"/>
                                        </p:tgtEl>
                                        <p:attrNameLst>
                                          <p:attrName>style.visibility</p:attrName>
                                        </p:attrNameLst>
                                      </p:cBhvr>
                                      <p:to>
                                        <p:strVal val="hidden"/>
                                      </p:to>
                                    </p:set>
                                  </p:childTnLst>
                                </p:cTn>
                              </p:par>
                              <p:par>
                                <p:cTn id="124" presetID="53" presetClass="exit" presetSubtype="0" fill="hold" grpId="1" nodeType="withEffect">
                                  <p:stCondLst>
                                    <p:cond delay="0"/>
                                  </p:stCondLst>
                                  <p:childTnLst>
                                    <p:anim calcmode="lin" valueType="num">
                                      <p:cBhvr>
                                        <p:cTn id="125" dur="500"/>
                                        <p:tgtEl>
                                          <p:spTgt spid="11"/>
                                        </p:tgtEl>
                                        <p:attrNameLst>
                                          <p:attrName>ppt_w</p:attrName>
                                        </p:attrNameLst>
                                      </p:cBhvr>
                                      <p:tavLst>
                                        <p:tav tm="0">
                                          <p:val>
                                            <p:strVal val="ppt_w"/>
                                          </p:val>
                                        </p:tav>
                                        <p:tav tm="100000">
                                          <p:val>
                                            <p:fltVal val="0"/>
                                          </p:val>
                                        </p:tav>
                                      </p:tavLst>
                                    </p:anim>
                                    <p:anim calcmode="lin" valueType="num">
                                      <p:cBhvr>
                                        <p:cTn id="126" dur="500"/>
                                        <p:tgtEl>
                                          <p:spTgt spid="11"/>
                                        </p:tgtEl>
                                        <p:attrNameLst>
                                          <p:attrName>ppt_h</p:attrName>
                                        </p:attrNameLst>
                                      </p:cBhvr>
                                      <p:tavLst>
                                        <p:tav tm="0">
                                          <p:val>
                                            <p:strVal val="ppt_h"/>
                                          </p:val>
                                        </p:tav>
                                        <p:tav tm="100000">
                                          <p:val>
                                            <p:fltVal val="0"/>
                                          </p:val>
                                        </p:tav>
                                      </p:tavLst>
                                    </p:anim>
                                    <p:animEffect transition="out" filter="fade">
                                      <p:cBhvr>
                                        <p:cTn id="127" dur="500"/>
                                        <p:tgtEl>
                                          <p:spTgt spid="11"/>
                                        </p:tgtEl>
                                      </p:cBhvr>
                                    </p:animEffect>
                                    <p:set>
                                      <p:cBhvr>
                                        <p:cTn id="128" dur="1" fill="hold">
                                          <p:stCondLst>
                                            <p:cond delay="499"/>
                                          </p:stCondLst>
                                        </p:cTn>
                                        <p:tgtEl>
                                          <p:spTgt spid="11"/>
                                        </p:tgtEl>
                                        <p:attrNameLst>
                                          <p:attrName>style.visibility</p:attrName>
                                        </p:attrNameLst>
                                      </p:cBhvr>
                                      <p:to>
                                        <p:strVal val="hidden"/>
                                      </p:to>
                                    </p:set>
                                  </p:childTnLst>
                                </p:cTn>
                              </p:par>
                              <p:par>
                                <p:cTn id="129" presetID="53" presetClass="exit" presetSubtype="0" fill="hold" grpId="1" nodeType="withEffect">
                                  <p:stCondLst>
                                    <p:cond delay="0"/>
                                  </p:stCondLst>
                                  <p:childTnLst>
                                    <p:anim calcmode="lin" valueType="num">
                                      <p:cBhvr>
                                        <p:cTn id="130" dur="500"/>
                                        <p:tgtEl>
                                          <p:spTgt spid="14"/>
                                        </p:tgtEl>
                                        <p:attrNameLst>
                                          <p:attrName>ppt_w</p:attrName>
                                        </p:attrNameLst>
                                      </p:cBhvr>
                                      <p:tavLst>
                                        <p:tav tm="0">
                                          <p:val>
                                            <p:strVal val="ppt_w"/>
                                          </p:val>
                                        </p:tav>
                                        <p:tav tm="100000">
                                          <p:val>
                                            <p:fltVal val="0"/>
                                          </p:val>
                                        </p:tav>
                                      </p:tavLst>
                                    </p:anim>
                                    <p:anim calcmode="lin" valueType="num">
                                      <p:cBhvr>
                                        <p:cTn id="131" dur="500"/>
                                        <p:tgtEl>
                                          <p:spTgt spid="14"/>
                                        </p:tgtEl>
                                        <p:attrNameLst>
                                          <p:attrName>ppt_h</p:attrName>
                                        </p:attrNameLst>
                                      </p:cBhvr>
                                      <p:tavLst>
                                        <p:tav tm="0">
                                          <p:val>
                                            <p:strVal val="ppt_h"/>
                                          </p:val>
                                        </p:tav>
                                        <p:tav tm="100000">
                                          <p:val>
                                            <p:fltVal val="0"/>
                                          </p:val>
                                        </p:tav>
                                      </p:tavLst>
                                    </p:anim>
                                    <p:animEffect transition="out" filter="fade">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par>
                                <p:cTn id="134" presetID="53" presetClass="entr" presetSubtype="0" fill="hold" nodeType="withEffect">
                                  <p:stCondLst>
                                    <p:cond delay="0"/>
                                  </p:stCondLst>
                                  <p:childTnLst>
                                    <p:set>
                                      <p:cBhvr>
                                        <p:cTn id="135" dur="1" fill="hold">
                                          <p:stCondLst>
                                            <p:cond delay="0"/>
                                          </p:stCondLst>
                                        </p:cTn>
                                        <p:tgtEl>
                                          <p:spTgt spid="15"/>
                                        </p:tgtEl>
                                        <p:attrNameLst>
                                          <p:attrName>style.visibility</p:attrName>
                                        </p:attrNameLst>
                                      </p:cBhvr>
                                      <p:to>
                                        <p:strVal val="visible"/>
                                      </p:to>
                                    </p:set>
                                    <p:anim calcmode="lin" valueType="num">
                                      <p:cBhvr>
                                        <p:cTn id="136" dur="500" fill="hold"/>
                                        <p:tgtEl>
                                          <p:spTgt spid="15"/>
                                        </p:tgtEl>
                                        <p:attrNameLst>
                                          <p:attrName>ppt_w</p:attrName>
                                        </p:attrNameLst>
                                      </p:cBhvr>
                                      <p:tavLst>
                                        <p:tav tm="0">
                                          <p:val>
                                            <p:fltVal val="0"/>
                                          </p:val>
                                        </p:tav>
                                        <p:tav tm="100000">
                                          <p:val>
                                            <p:strVal val="#ppt_w"/>
                                          </p:val>
                                        </p:tav>
                                      </p:tavLst>
                                    </p:anim>
                                    <p:anim calcmode="lin" valueType="num">
                                      <p:cBhvr>
                                        <p:cTn id="137" dur="500" fill="hold"/>
                                        <p:tgtEl>
                                          <p:spTgt spid="15"/>
                                        </p:tgtEl>
                                        <p:attrNameLst>
                                          <p:attrName>ppt_h</p:attrName>
                                        </p:attrNameLst>
                                      </p:cBhvr>
                                      <p:tavLst>
                                        <p:tav tm="0">
                                          <p:val>
                                            <p:fltVal val="0"/>
                                          </p:val>
                                        </p:tav>
                                        <p:tav tm="100000">
                                          <p:val>
                                            <p:strVal val="#ppt_h"/>
                                          </p:val>
                                        </p:tav>
                                      </p:tavLst>
                                    </p:anim>
                                    <p:animEffect transition="in" filter="fade">
                                      <p:cBhvr>
                                        <p:cTn id="138" dur="500"/>
                                        <p:tgtEl>
                                          <p:spTgt spid="15"/>
                                        </p:tgtEl>
                                      </p:cBhvr>
                                    </p:animEffect>
                                  </p:childTnLst>
                                </p:cTn>
                              </p:par>
                              <p:par>
                                <p:cTn id="139" presetID="53" presetClass="entr" presetSubtype="0" fill="hold" grpId="0" nodeType="withEffect">
                                  <p:stCondLst>
                                    <p:cond delay="0"/>
                                  </p:stCondLst>
                                  <p:childTnLst>
                                    <p:set>
                                      <p:cBhvr>
                                        <p:cTn id="140" dur="1" fill="hold">
                                          <p:stCondLst>
                                            <p:cond delay="0"/>
                                          </p:stCondLst>
                                        </p:cTn>
                                        <p:tgtEl>
                                          <p:spTgt spid="16"/>
                                        </p:tgtEl>
                                        <p:attrNameLst>
                                          <p:attrName>style.visibility</p:attrName>
                                        </p:attrNameLst>
                                      </p:cBhvr>
                                      <p:to>
                                        <p:strVal val="visible"/>
                                      </p:to>
                                    </p:set>
                                    <p:anim calcmode="lin" valueType="num">
                                      <p:cBhvr>
                                        <p:cTn id="141" dur="500" fill="hold"/>
                                        <p:tgtEl>
                                          <p:spTgt spid="16"/>
                                        </p:tgtEl>
                                        <p:attrNameLst>
                                          <p:attrName>ppt_w</p:attrName>
                                        </p:attrNameLst>
                                      </p:cBhvr>
                                      <p:tavLst>
                                        <p:tav tm="0">
                                          <p:val>
                                            <p:fltVal val="0"/>
                                          </p:val>
                                        </p:tav>
                                        <p:tav tm="100000">
                                          <p:val>
                                            <p:strVal val="#ppt_w"/>
                                          </p:val>
                                        </p:tav>
                                      </p:tavLst>
                                    </p:anim>
                                    <p:anim calcmode="lin" valueType="num">
                                      <p:cBhvr>
                                        <p:cTn id="142" dur="500" fill="hold"/>
                                        <p:tgtEl>
                                          <p:spTgt spid="16"/>
                                        </p:tgtEl>
                                        <p:attrNameLst>
                                          <p:attrName>ppt_h</p:attrName>
                                        </p:attrNameLst>
                                      </p:cBhvr>
                                      <p:tavLst>
                                        <p:tav tm="0">
                                          <p:val>
                                            <p:fltVal val="0"/>
                                          </p:val>
                                        </p:tav>
                                        <p:tav tm="100000">
                                          <p:val>
                                            <p:strVal val="#ppt_h"/>
                                          </p:val>
                                        </p:tav>
                                      </p:tavLst>
                                    </p:anim>
                                    <p:animEffect transition="in" filter="fade">
                                      <p:cBhvr>
                                        <p:cTn id="1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4" grpId="0" animBg="1"/>
      <p:bldP spid="14" grpId="1"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724400" y="4419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ঘ) মাটির অম্লতা দূর হয় </a:t>
            </a:r>
            <a:endParaRPr lang="en-US" sz="2400" dirty="0">
              <a:latin typeface="NikoshBAN" pitchFamily="2" charset="0"/>
              <a:cs typeface="NikoshBAN" pitchFamily="2" charset="0"/>
            </a:endParaRPr>
          </a:p>
        </p:txBody>
      </p:sp>
      <p:sp>
        <p:nvSpPr>
          <p:cNvPr id="2" name="TextBox 1"/>
          <p:cNvSpPr txBox="1"/>
          <p:nvPr/>
        </p:nvSpPr>
        <p:spPr>
          <a:xfrm>
            <a:off x="3048000" y="304801"/>
            <a:ext cx="30480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বাংলাদেশে চাষ করা কৈ মাছটি কোন দেশ থেকে আমদানিকৃত? </a:t>
            </a:r>
            <a:endParaRPr lang="en-US" sz="2400" dirty="0">
              <a:latin typeface="NikoshBAN" pitchFamily="2" charset="0"/>
              <a:cs typeface="NikoshBAN" pitchFamily="2" charset="0"/>
            </a:endParaRPr>
          </a:p>
        </p:txBody>
      </p:sp>
      <p:sp>
        <p:nvSpPr>
          <p:cNvPr id="11" name="Rectangle 10"/>
          <p:cNvSpPr/>
          <p:nvPr/>
        </p:nvSpPr>
        <p:spPr>
          <a:xfrm>
            <a:off x="990599" y="1981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ক) মালয়েশিয়া</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গ) কাতার</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ঘ) যুক্তরাষ্ট্র</a:t>
            </a:r>
            <a:endParaRPr lang="en-US" sz="2400" dirty="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খ) থাইল্যান্ড</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২। চুন প্রয়োগে কী হয়?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ক) পানি ঘোলা হয়</a:t>
            </a:r>
            <a:endParaRPr lang="en-US" sz="2400" dirty="0">
              <a:latin typeface="NikoshBAN" pitchFamily="2" charset="0"/>
              <a:cs typeface="NikoshBAN" pitchFamily="2" charset="0"/>
            </a:endParaRPr>
          </a:p>
        </p:txBody>
      </p:sp>
      <p:sp>
        <p:nvSpPr>
          <p:cNvPr id="23" name="Rectangle 22"/>
          <p:cNvSpPr/>
          <p:nvPr/>
        </p:nvSpPr>
        <p:spPr>
          <a:xfrm>
            <a:off x="990600" y="4419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গ) পানিতে রোগজীবানু বৃদ্ধি পায়</a:t>
            </a:r>
            <a:endParaRPr lang="en-US" sz="2400" dirty="0">
              <a:latin typeface="NikoshBAN" pitchFamily="2" charset="0"/>
              <a:cs typeface="NikoshBAN" pitchFamily="2" charset="0"/>
            </a:endParaRPr>
          </a:p>
        </p:txBody>
      </p:sp>
      <p:sp>
        <p:nvSpPr>
          <p:cNvPr id="24" name="Rectangle 23"/>
          <p:cNvSpPr/>
          <p:nvPr/>
        </p:nvSpPr>
        <p:spPr>
          <a:xfrm>
            <a:off x="4724400" y="3886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খ) মাছ মারা যায় </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rcRect l="1667" t="6219" b="6722"/>
          <a:stretch>
            <a:fillRect/>
          </a:stretch>
        </p:blipFill>
        <p:spPr>
          <a:xfrm>
            <a:off x="2286000" y="5181600"/>
            <a:ext cx="4495800" cy="1295400"/>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21</a:t>
            </a:fld>
            <a:endParaRPr lang="en-US"/>
          </a:p>
        </p:txBody>
      </p:sp>
      <p:sp>
        <p:nvSpPr>
          <p:cNvPr id="19" name="Footer Placeholder 18"/>
          <p:cNvSpPr>
            <a:spLocks noGrp="1"/>
          </p:cNvSpPr>
          <p:nvPr>
            <p:ph type="ftr" sz="quarter" idx="11"/>
          </p:nvPr>
        </p:nvSpPr>
        <p:spPr/>
        <p:txBody>
          <a:bodyPr/>
          <a:lstStyle/>
          <a:p>
            <a:r>
              <a:rPr lang="en-US" smtClean="0"/>
              <a:t>MC_Apurba Agriculture C8</a:t>
            </a:r>
            <a:endParaRPr lang="en-US"/>
          </a:p>
        </p:txBody>
      </p:sp>
      <p:sp>
        <p:nvSpPr>
          <p:cNvPr id="20" name="TextBox 19"/>
          <p:cNvSpPr txBox="1"/>
          <p:nvPr/>
        </p:nvSpPr>
        <p:spPr>
          <a:xfrm rot="16200000">
            <a:off x="-1119128" y="2827793"/>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90600" y="1981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ক) ২০০ – ৩০০ গ্রাম  </a:t>
            </a:r>
            <a:endParaRPr lang="en-US" sz="2400" dirty="0">
              <a:latin typeface="NikoshBAN" pitchFamily="2" charset="0"/>
              <a:cs typeface="NikoshBAN" pitchFamily="2" charset="0"/>
            </a:endParaRPr>
          </a:p>
        </p:txBody>
      </p:sp>
      <p:sp>
        <p:nvSpPr>
          <p:cNvPr id="25" name="Rectangle 24"/>
          <p:cNvSpPr/>
          <p:nvPr/>
        </p:nvSpPr>
        <p:spPr>
          <a:xfrm>
            <a:off x="990600" y="4419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গ) ৪০০ – ৫০০ </a:t>
            </a:r>
            <a:endParaRPr lang="en-US" sz="2400" dirty="0">
              <a:latin typeface="NikoshBAN" pitchFamily="2" charset="0"/>
              <a:cs typeface="NikoshBAN" pitchFamily="2" charset="0"/>
            </a:endParaRPr>
          </a:p>
        </p:txBody>
      </p:sp>
      <p:sp>
        <p:nvSpPr>
          <p:cNvPr id="2" name="TextBox 1"/>
          <p:cNvSpPr txBox="1"/>
          <p:nvPr/>
        </p:nvSpPr>
        <p:spPr>
          <a:xfrm>
            <a:off x="3048000" y="304801"/>
            <a:ext cx="3048000" cy="715089"/>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৩। ১০ শতক পুকুরে কী পরিমান রোটেনন প্রয়োগ করতে হয় ? </a:t>
            </a:r>
            <a:endParaRPr lang="en-US" sz="2400" dirty="0">
              <a:latin typeface="NikoshBAN" pitchFamily="2" charset="0"/>
              <a:cs typeface="NikoshBAN" pitchFamily="2" charset="0"/>
            </a:endParaRPr>
          </a:p>
        </p:txBody>
      </p:sp>
      <p:sp>
        <p:nvSpPr>
          <p:cNvPr id="11" name="Rectangle 10"/>
          <p:cNvSpPr/>
          <p:nvPr/>
        </p:nvSpPr>
        <p:spPr>
          <a:xfrm>
            <a:off x="4724400" y="1981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a:latin typeface="NikoshBAN" pitchFamily="2" charset="0"/>
                <a:cs typeface="NikoshBAN" pitchFamily="2" charset="0"/>
              </a:rPr>
              <a:t>খ</a:t>
            </a:r>
            <a:r>
              <a:rPr lang="bn-BD" sz="2400" dirty="0" smtClean="0">
                <a:latin typeface="NikoshBAN" pitchFamily="2" charset="0"/>
                <a:cs typeface="NikoshBAN" pitchFamily="2" charset="0"/>
              </a:rPr>
              <a:t>) ২০ – ৩০ গ্রাম</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গ) ২০ – ৩০ কেজি</a:t>
            </a:r>
            <a:endParaRPr lang="en-US" sz="2400" dirty="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ঘ) ২০০ – ৩০০ কেজি</a:t>
            </a:r>
            <a:endParaRPr lang="en-US" sz="2400" dirty="0">
              <a:latin typeface="NikoshBAN" pitchFamily="2" charset="0"/>
              <a:cs typeface="NikoshBAN" pitchFamily="2" charset="0"/>
            </a:endParaRPr>
          </a:p>
        </p:txBody>
      </p:sp>
      <p:sp>
        <p:nvSpPr>
          <p:cNvPr id="21" name="TextBox 20"/>
          <p:cNvSpPr txBox="1"/>
          <p:nvPr/>
        </p:nvSpPr>
        <p:spPr>
          <a:xfrm>
            <a:off x="990600" y="3276600"/>
            <a:ext cx="71628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400" dirty="0" smtClean="0">
                <a:latin typeface="NikoshBAN" pitchFamily="2" charset="0"/>
                <a:cs typeface="NikoshBAN" pitchFamily="2" charset="0"/>
              </a:rPr>
              <a:t>৪। প্রতি শতকে কত পোনা মজুদ করা যায়? </a:t>
            </a:r>
            <a:endParaRPr lang="en-US" sz="2400" dirty="0">
              <a:latin typeface="NikoshBAN" pitchFamily="2" charset="0"/>
              <a:cs typeface="NikoshBAN" pitchFamily="2" charset="0"/>
            </a:endParaRPr>
          </a:p>
        </p:txBody>
      </p:sp>
      <p:sp>
        <p:nvSpPr>
          <p:cNvPr id="22" name="Rectangle 21"/>
          <p:cNvSpPr/>
          <p:nvPr/>
        </p:nvSpPr>
        <p:spPr>
          <a:xfrm>
            <a:off x="990600" y="3886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ক) ৬০০ – ৭০০ </a:t>
            </a:r>
            <a:endParaRPr lang="en-US" sz="2400" dirty="0">
              <a:latin typeface="NikoshBAN" pitchFamily="2" charset="0"/>
              <a:cs typeface="NikoshBAN" pitchFamily="2" charset="0"/>
            </a:endParaRPr>
          </a:p>
        </p:txBody>
      </p:sp>
      <p:sp>
        <p:nvSpPr>
          <p:cNvPr id="23" name="Rectangle 22"/>
          <p:cNvSpPr/>
          <p:nvPr/>
        </p:nvSpPr>
        <p:spPr>
          <a:xfrm>
            <a:off x="4724400" y="38862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a:latin typeface="NikoshBAN" pitchFamily="2" charset="0"/>
                <a:cs typeface="NikoshBAN" pitchFamily="2" charset="0"/>
              </a:rPr>
              <a:t>খ</a:t>
            </a:r>
            <a:r>
              <a:rPr lang="bn-BD" sz="2400" dirty="0" smtClean="0">
                <a:latin typeface="NikoshBAN" pitchFamily="2" charset="0"/>
                <a:cs typeface="NikoshBAN" pitchFamily="2" charset="0"/>
              </a:rPr>
              <a:t>) ৫০০ – ৬০০ </a:t>
            </a:r>
            <a:endParaRPr lang="en-US" sz="2400" dirty="0">
              <a:latin typeface="NikoshBAN" pitchFamily="2" charset="0"/>
              <a:cs typeface="NikoshBAN" pitchFamily="2" charset="0"/>
            </a:endParaRPr>
          </a:p>
        </p:txBody>
      </p:sp>
      <p:sp>
        <p:nvSpPr>
          <p:cNvPr id="24" name="Rectangle 23"/>
          <p:cNvSpPr/>
          <p:nvPr/>
        </p:nvSpPr>
        <p:spPr>
          <a:xfrm>
            <a:off x="4733926" y="4419600"/>
            <a:ext cx="3419475" cy="381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bn-BD" sz="2400" dirty="0" smtClean="0">
                <a:latin typeface="NikoshBAN" pitchFamily="2" charset="0"/>
                <a:cs typeface="NikoshBAN" pitchFamily="2" charset="0"/>
              </a:rPr>
              <a:t>ঘ) ৩০০ – ৪০০  </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5"/>
          <a:srcRect t="4401" r="1333" b="6893"/>
          <a:stretch>
            <a:fillRect/>
          </a:stretch>
        </p:blipFill>
        <p:spPr>
          <a:xfrm>
            <a:off x="2362200" y="5181600"/>
            <a:ext cx="4419600" cy="1219200"/>
          </a:xfrm>
          <a:prstGeom prst="roundRect">
            <a:avLst/>
          </a:prstGeom>
        </p:spPr>
      </p:pic>
      <p:pic>
        <p:nvPicPr>
          <p:cNvPr id="17" name="Picture 16" descr="15151511.png"/>
          <p:cNvPicPr>
            <a:picLocks noChangeAspect="1"/>
          </p:cNvPicPr>
          <p:nvPr/>
        </p:nvPicPr>
        <p:blipFill>
          <a:blip r:embed="rId6"/>
          <a:srcRect l="1667" t="6219" b="6722"/>
          <a:stretch>
            <a:fillRect/>
          </a:stretch>
        </p:blipFill>
        <p:spPr>
          <a:xfrm>
            <a:off x="2286000" y="5181600"/>
            <a:ext cx="4495800" cy="1295400"/>
          </a:xfrm>
          <a:prstGeom prst="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22</a:t>
            </a:fld>
            <a:endParaRPr lang="en-US"/>
          </a:p>
        </p:txBody>
      </p:sp>
      <p:sp>
        <p:nvSpPr>
          <p:cNvPr id="19" name="Footer Placeholder 18"/>
          <p:cNvSpPr>
            <a:spLocks noGrp="1"/>
          </p:cNvSpPr>
          <p:nvPr>
            <p:ph type="ftr" sz="quarter" idx="11"/>
          </p:nvPr>
        </p:nvSpPr>
        <p:spPr/>
        <p:txBody>
          <a:bodyPr/>
          <a:lstStyle/>
          <a:p>
            <a:r>
              <a:rPr lang="en-US" smtClean="0"/>
              <a:t>MC_Apurba Agriculture C8</a:t>
            </a:r>
            <a:endParaRPr lang="en-US"/>
          </a:p>
        </p:txBody>
      </p:sp>
      <p:sp>
        <p:nvSpPr>
          <p:cNvPr id="20" name="TextBox 19"/>
          <p:cNvSpPr txBox="1"/>
          <p:nvPr/>
        </p:nvSpPr>
        <p:spPr>
          <a:xfrm rot="16200000">
            <a:off x="-1119128" y="2827793"/>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2"/>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58" restart="whenNotActive" fill="hold" evtFilter="cancelBubble" nodeType="interactiveSeq">
                <p:stCondLst>
                  <p:cond evt="onClick" delay="0">
                    <p:tgtEl>
                      <p:spTgt spid="23"/>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1000" fill="hold"/>
                                        <p:tgtEl>
                                          <p:spTgt spid="16"/>
                                        </p:tgtEl>
                                        <p:attrNameLst>
                                          <p:attrName>ppt_w</p:attrName>
                                        </p:attrNameLst>
                                      </p:cBhvr>
                                      <p:tavLst>
                                        <p:tav tm="0">
                                          <p:val>
                                            <p:fltVal val="0"/>
                                          </p:val>
                                        </p:tav>
                                        <p:tav tm="100000">
                                          <p:val>
                                            <p:strVal val="#ppt_w"/>
                                          </p:val>
                                        </p:tav>
                                      </p:tavLst>
                                    </p:anim>
                                    <p:anim calcmode="lin" valueType="num">
                                      <p:cBhvr>
                                        <p:cTn id="78" dur="1000" fill="hold"/>
                                        <p:tgtEl>
                                          <p:spTgt spid="16"/>
                                        </p:tgtEl>
                                        <p:attrNameLst>
                                          <p:attrName>ppt_h</p:attrName>
                                        </p:attrNameLst>
                                      </p:cBhvr>
                                      <p:tavLst>
                                        <p:tav tm="0">
                                          <p:val>
                                            <p:fltVal val="0"/>
                                          </p:val>
                                        </p:tav>
                                        <p:tav tm="100000">
                                          <p:val>
                                            <p:strVal val="#ppt_h"/>
                                          </p:val>
                                        </p:tav>
                                      </p:tavLst>
                                    </p:anim>
                                    <p:animEffect transition="in" filter="fade">
                                      <p:cBhvr>
                                        <p:cTn id="79" dur="1000"/>
                                        <p:tgtEl>
                                          <p:spTgt spid="1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6"/>
                                        </p:tgtEl>
                                        <p:attrNameLst>
                                          <p:attrName>ppt_w</p:attrName>
                                        </p:attrNameLst>
                                      </p:cBhvr>
                                      <p:tavLst>
                                        <p:tav tm="0">
                                          <p:val>
                                            <p:strVal val="ppt_w"/>
                                          </p:val>
                                        </p:tav>
                                        <p:tav tm="100000">
                                          <p:val>
                                            <p:fltVal val="0"/>
                                          </p:val>
                                        </p:tav>
                                      </p:tavLst>
                                    </p:anim>
                                    <p:anim calcmode="lin" valueType="num">
                                      <p:cBhvr>
                                        <p:cTn id="83" dur="2000"/>
                                        <p:tgtEl>
                                          <p:spTgt spid="16"/>
                                        </p:tgtEl>
                                        <p:attrNameLst>
                                          <p:attrName>ppt_h</p:attrName>
                                        </p:attrNameLst>
                                      </p:cBhvr>
                                      <p:tavLst>
                                        <p:tav tm="0">
                                          <p:val>
                                            <p:strVal val="ppt_h"/>
                                          </p:val>
                                        </p:tav>
                                        <p:tav tm="100000">
                                          <p:val>
                                            <p:fltVal val="0"/>
                                          </p:val>
                                        </p:tav>
                                      </p:tavLst>
                                    </p:anim>
                                    <p:animEffect transition="out" filter="fade">
                                      <p:cBhvr>
                                        <p:cTn id="84" dur="2000"/>
                                        <p:tgtEl>
                                          <p:spTgt spid="16"/>
                                        </p:tgtEl>
                                      </p:cBhvr>
                                    </p:animEffect>
                                    <p:set>
                                      <p:cBhvr>
                                        <p:cTn id="8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Effect transition="in" filter="fade">
                                      <p:cBhvr>
                                        <p:cTn id="93" dur="1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00" restart="whenNotActive" fill="hold" evtFilter="cancelBubble" nodeType="interactiveSeq">
                <p:stCondLst>
                  <p:cond evt="onClick" delay="0">
                    <p:tgtEl>
                      <p:spTgt spid="25"/>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7"/>
                                        </p:tgtEl>
                                        <p:attrNameLst>
                                          <p:attrName>style.visibility</p:attrName>
                                        </p:attrNameLst>
                                      </p:cBhvr>
                                      <p:to>
                                        <p:strVal val="visible"/>
                                      </p:to>
                                    </p:set>
                                    <p:anim calcmode="lin" valueType="num">
                                      <p:cBhvr>
                                        <p:cTn id="105" dur="1000" fill="hold"/>
                                        <p:tgtEl>
                                          <p:spTgt spid="17"/>
                                        </p:tgtEl>
                                        <p:attrNameLst>
                                          <p:attrName>ppt_w</p:attrName>
                                        </p:attrNameLst>
                                      </p:cBhvr>
                                      <p:tavLst>
                                        <p:tav tm="0">
                                          <p:val>
                                            <p:fltVal val="0"/>
                                          </p:val>
                                        </p:tav>
                                        <p:tav tm="100000">
                                          <p:val>
                                            <p:strVal val="#ppt_w"/>
                                          </p:val>
                                        </p:tav>
                                      </p:tavLst>
                                    </p:anim>
                                    <p:anim calcmode="lin" valueType="num">
                                      <p:cBhvr>
                                        <p:cTn id="106" dur="1000" fill="hold"/>
                                        <p:tgtEl>
                                          <p:spTgt spid="17"/>
                                        </p:tgtEl>
                                        <p:attrNameLst>
                                          <p:attrName>ppt_h</p:attrName>
                                        </p:attrNameLst>
                                      </p:cBhvr>
                                      <p:tavLst>
                                        <p:tav tm="0">
                                          <p:val>
                                            <p:fltVal val="0"/>
                                          </p:val>
                                        </p:tav>
                                        <p:tav tm="100000">
                                          <p:val>
                                            <p:strVal val="#ppt_h"/>
                                          </p:val>
                                        </p:tav>
                                      </p:tavLst>
                                    </p:anim>
                                    <p:animEffect transition="in" filter="fade">
                                      <p:cBhvr>
                                        <p:cTn id="107" dur="100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17"/>
                                        </p:tgtEl>
                                        <p:attrNameLst>
                                          <p:attrName>ppt_w</p:attrName>
                                        </p:attrNameLst>
                                      </p:cBhvr>
                                      <p:tavLst>
                                        <p:tav tm="0">
                                          <p:val>
                                            <p:strVal val="ppt_w"/>
                                          </p:val>
                                        </p:tav>
                                        <p:tav tm="100000">
                                          <p:val>
                                            <p:fltVal val="0"/>
                                          </p:val>
                                        </p:tav>
                                      </p:tavLst>
                                    </p:anim>
                                    <p:anim calcmode="lin" valueType="num">
                                      <p:cBhvr>
                                        <p:cTn id="111" dur="2000"/>
                                        <p:tgtEl>
                                          <p:spTgt spid="17"/>
                                        </p:tgtEl>
                                        <p:attrNameLst>
                                          <p:attrName>ppt_h</p:attrName>
                                        </p:attrNameLst>
                                      </p:cBhvr>
                                      <p:tavLst>
                                        <p:tav tm="0">
                                          <p:val>
                                            <p:strVal val="ppt_h"/>
                                          </p:val>
                                        </p:tav>
                                        <p:tav tm="100000">
                                          <p:val>
                                            <p:fltVal val="0"/>
                                          </p:val>
                                        </p:tav>
                                      </p:tavLst>
                                    </p:anim>
                                    <p:animEffect transition="out" filter="fade">
                                      <p:cBhvr>
                                        <p:cTn id="112" dur="2000"/>
                                        <p:tgtEl>
                                          <p:spTgt spid="17"/>
                                        </p:tgtEl>
                                      </p:cBhvr>
                                    </p:animEffect>
                                    <p:set>
                                      <p:cBhvr>
                                        <p:cTn id="113"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1447800"/>
            <a:ext cx="6251512" cy="3657600"/>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419814"/>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381000" y="5304711"/>
            <a:ext cx="8382000" cy="715089"/>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600" dirty="0" smtClean="0">
                <a:latin typeface="NikoshBAN" pitchFamily="2" charset="0"/>
                <a:cs typeface="NikoshBAN" pitchFamily="2" charset="0"/>
              </a:rPr>
              <a:t> কৈ মাছের চাষ পদ্ধতির বৈশিষ্ট্য খাতায় লিখে আনবে। </a:t>
            </a:r>
            <a:endParaRPr lang="en-US" sz="36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23</a:t>
            </a:fld>
            <a:endParaRPr lang="en-US"/>
          </a:p>
        </p:txBody>
      </p:sp>
      <p:sp>
        <p:nvSpPr>
          <p:cNvPr id="9" name="Footer Placeholder 8"/>
          <p:cNvSpPr>
            <a:spLocks noGrp="1"/>
          </p:cNvSpPr>
          <p:nvPr>
            <p:ph type="ftr" sz="quarter" idx="11"/>
          </p:nvPr>
        </p:nvSpPr>
        <p:spPr/>
        <p:txBody>
          <a:bodyPr/>
          <a:lstStyle/>
          <a:p>
            <a:r>
              <a:rPr lang="en-US" smtClean="0"/>
              <a:t>MC_Apurba Agriculture C8</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5" y="418679"/>
            <a:ext cx="8230749" cy="6020641"/>
          </a:xfrm>
          <a:prstGeom prst="rect">
            <a:avLst/>
          </a:prstGeom>
          <a:ln>
            <a:noFill/>
          </a:ln>
          <a:effectLst>
            <a:softEdge rad="112500"/>
          </a:effectLst>
        </p:spPr>
      </p:pic>
    </p:spTree>
    <p:extLst>
      <p:ext uri="{BB962C8B-B14F-4D97-AF65-F5344CB8AC3E}">
        <p14:creationId xmlns:p14="http://schemas.microsoft.com/office/powerpoint/2010/main" val="612366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0"/>
            <a:ext cx="9144000" cy="6858000"/>
          </a:xfrm>
          <a:prstGeom prst="rect">
            <a:avLst/>
          </a:prstGeom>
        </p:spPr>
      </p:pic>
      <p:sp>
        <p:nvSpPr>
          <p:cNvPr id="2" name="TextBox 1"/>
          <p:cNvSpPr txBox="1"/>
          <p:nvPr/>
        </p:nvSpPr>
        <p:spPr>
          <a:xfrm>
            <a:off x="1981200" y="2514600"/>
            <a:ext cx="50292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dirty="0" smtClean="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rPr>
              <a:t>ক্লাসে সহযোগিতা করার জন্য সকলকে  ধন্যবাদ   </a:t>
            </a:r>
            <a:endParaRPr lang="en-US" sz="4400" b="1" dirty="0">
              <a:solidFill>
                <a:schemeClr val="accent6">
                  <a:lumMod val="75000"/>
                </a:schemeClr>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12CF4F74-C24C-4DBC-A93A-AB35CB314D07}"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MC_Apurba Agriculture C8</a:t>
            </a:r>
            <a:endParaRPr lang="en-US"/>
          </a:p>
        </p:txBody>
      </p:sp>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4" cstate="print"/>
          <a:stretch>
            <a:fillRect/>
          </a:stretch>
        </p:blipFill>
        <p:spPr>
          <a:xfrm>
            <a:off x="16764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সপ্তম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smtClean="0">
                <a:latin typeface="NikoshBAN" pitchFamily="2" charset="0"/>
                <a:cs typeface="NikoshBAN" pitchFamily="2" charset="0"/>
              </a:rPr>
              <a:t>পাঠ-8 </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5"/>
          <a:stretch>
            <a:fillRect/>
          </a:stretch>
        </p:blipFill>
        <p:spPr>
          <a:xfrm>
            <a:off x="6055937" y="1524000"/>
            <a:ext cx="1686462"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533400" y="3886200"/>
            <a:ext cx="3886200" cy="237449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a:stretch>
            <a:fillRect/>
          </a:stretch>
        </p:blipFill>
        <p:spPr>
          <a:xfrm>
            <a:off x="533400" y="1295400"/>
            <a:ext cx="3886200" cy="2362200"/>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1"/>
            <a:ext cx="3886200" cy="2362198"/>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ভালভাবে লক্ষ্য কর। </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564118"/>
            <a:ext cx="60198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ছবিগুলো</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ও ভিডিও দেখে আমরা কী বুঝতে পারলাম? </a:t>
            </a:r>
            <a:endParaRPr lang="en-US" sz="3200" dirty="0">
              <a:latin typeface="NikoshBAN" pitchFamily="2" charset="0"/>
              <a:cs typeface="NikoshBAN" pitchFamily="2" charset="0"/>
            </a:endParaRPr>
          </a:p>
        </p:txBody>
      </p:sp>
      <p:sp>
        <p:nvSpPr>
          <p:cNvPr id="5" name="TextBox 4"/>
          <p:cNvSpPr txBox="1"/>
          <p:nvPr/>
        </p:nvSpPr>
        <p:spPr>
          <a:xfrm>
            <a:off x="1371600" y="49530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কৈ মাছ চাষ</a:t>
            </a:r>
            <a:endParaRPr lang="en-US" sz="4800" dirty="0" smtClean="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Apurba Agriculture cl 7</a:t>
            </a:r>
            <a:endParaRPr lang="en-US"/>
          </a:p>
        </p:txBody>
      </p:sp>
      <p:sp>
        <p:nvSpPr>
          <p:cNvPr id="8" name="Rounded Rectangle 7"/>
          <p:cNvSpPr/>
          <p:nvPr/>
        </p:nvSpPr>
        <p:spPr>
          <a:xfrm>
            <a:off x="1371600" y="533400"/>
            <a:ext cx="6400800" cy="1447800"/>
          </a:xfrm>
          <a:prstGeom prst="roundRect">
            <a:avLst/>
          </a:prstGeom>
          <a:scene3d>
            <a:camera prst="orthographicFront"/>
            <a:lightRig rig="threePt" dir="t"/>
          </a:scene3d>
          <a:sp3d>
            <a:bevelT prst="slope"/>
          </a:sp3d>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400" dirty="0" smtClean="0">
                <a:latin typeface="NikoshBAN" pitchFamily="2" charset="0"/>
                <a:cs typeface="NikoshBAN" pitchFamily="2" charset="0"/>
              </a:rPr>
              <a:t>আমরা এবার একটি ভিডিও দেখি। </a:t>
            </a:r>
            <a:endParaRPr lang="en-US" sz="4400" dirty="0">
              <a:latin typeface="NikoshBAN" pitchFamily="2" charset="0"/>
              <a:cs typeface="NikoshBAN" pitchFamily="2" charset="0"/>
            </a:endParaRPr>
          </a:p>
        </p:txBody>
      </p:sp>
      <p:graphicFrame>
        <p:nvGraphicFramePr>
          <p:cNvPr id="1027" name="Object 3">
            <a:hlinkClick r:id="" action="ppaction://ole?verb=0"/>
          </p:cNvPr>
          <p:cNvGraphicFramePr>
            <a:graphicFrameLocks noChangeAspect="1"/>
          </p:cNvGraphicFramePr>
          <p:nvPr/>
        </p:nvGraphicFramePr>
        <p:xfrm>
          <a:off x="3454400" y="3086100"/>
          <a:ext cx="2233613" cy="685800"/>
        </p:xfrm>
        <a:graphic>
          <a:graphicData uri="http://schemas.openxmlformats.org/presentationml/2006/ole">
            <mc:AlternateContent xmlns:mc="http://schemas.openxmlformats.org/markup-compatibility/2006">
              <mc:Choice xmlns:v="urn:schemas-microsoft-com:vml" Requires="v">
                <p:oleObj spid="_x0000_s1030" name="Packager Shell Object" showAsIcon="1" r:id="rId4" imgW="2233800" imgH="685800" progId="Package">
                  <p:embed/>
                </p:oleObj>
              </mc:Choice>
              <mc:Fallback>
                <p:oleObj name="Packager Shell Object" showAsIcon="1" r:id="rId4" imgW="2233800" imgH="68580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4400" y="3086100"/>
                        <a:ext cx="2233613"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descr="papaya_tree.jpg"/>
          <p:cNvPicPr>
            <a:picLocks noChangeAspect="1"/>
          </p:cNvPicPr>
          <p:nvPr/>
        </p:nvPicPr>
        <p:blipFill>
          <a:blip r:embed="rId6"/>
          <a:stretch>
            <a:fillRect/>
          </a:stretch>
        </p:blipFill>
        <p:spPr>
          <a:xfrm>
            <a:off x="2543331" y="2164830"/>
            <a:ext cx="3962402" cy="2686050"/>
          </a:xfrm>
          <a:prstGeom prst="roundRect">
            <a:avLst/>
          </a:prstGeom>
          <a:ln>
            <a:noFill/>
          </a:ln>
          <a:effectLst>
            <a:softEdge rad="112500"/>
          </a:effectLst>
        </p:spPr>
      </p:pic>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505200"/>
            <a:ext cx="8153400" cy="129837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কৈ মাছ চাষ</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পদ্ধতি</a:t>
            </a:r>
            <a:endParaRPr lang="en-US" sz="5400" dirty="0" smtClean="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133600"/>
            <a:ext cx="8382000" cy="3810000"/>
          </a:xfrm>
          <a:prstGeom prst="roundRect">
            <a:avLst/>
          </a:prstGeom>
          <a:noFill/>
          <a:ln w="57150">
            <a:solidFill>
              <a:srgbClr val="7030A0"/>
            </a:solidFill>
          </a:ln>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এই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r>
              <a:rPr lang="en-US" dirty="0" smtClean="0">
                <a:solidFill>
                  <a:srgbClr val="002060"/>
                </a:solidFill>
                <a:latin typeface="NikoshBAN" pitchFamily="2" charset="0"/>
                <a:cs typeface="NikoshBAN" pitchFamily="2" charset="0"/>
              </a:rPr>
              <a:t>-</a:t>
            </a:r>
          </a:p>
          <a:p>
            <a:pPr algn="l"/>
            <a:r>
              <a:rPr lang="en-US" dirty="0" smtClean="0">
                <a:solidFill>
                  <a:srgbClr val="7030A0"/>
                </a:solidFill>
                <a:latin typeface="NikoshBAN" pitchFamily="2" charset="0"/>
                <a:cs typeface="NikoshBAN" pitchFamily="2" charset="0"/>
              </a:rPr>
              <a:t>১।</a:t>
            </a:r>
            <a:r>
              <a:rPr lang="bn-BD" dirty="0" smtClean="0">
                <a:solidFill>
                  <a:srgbClr val="7030A0"/>
                </a:solidFill>
                <a:latin typeface="NikoshBAN" pitchFamily="2" charset="0"/>
                <a:cs typeface="NikoshBAN" pitchFamily="2" charset="0"/>
              </a:rPr>
              <a:t> কৈ মাছ ও ইহা চাষের গুরুত্ব সম্পর্কে বলতে পারবে। </a:t>
            </a:r>
          </a:p>
          <a:p>
            <a:pPr algn="l"/>
            <a:r>
              <a:rPr lang="bn-BD" dirty="0" smtClean="0">
                <a:solidFill>
                  <a:srgbClr val="7030A0"/>
                </a:solidFill>
                <a:latin typeface="NikoshBAN" pitchFamily="2" charset="0"/>
                <a:cs typeface="NikoshBAN" pitchFamily="2" charset="0"/>
              </a:rPr>
              <a:t>২। চাষযোগ্য পুকুরের বৈশিষ্ট্য ও চাষের জন্য পুকুর প্রস্তুতি সম্পর্কে বর্ণনা করতে পারবে। </a:t>
            </a:r>
          </a:p>
          <a:p>
            <a:pPr algn="l"/>
            <a:r>
              <a:rPr lang="bn-BD" dirty="0" smtClean="0">
                <a:solidFill>
                  <a:srgbClr val="7030A0"/>
                </a:solidFill>
                <a:latin typeface="NikoshBAN" pitchFamily="2" charset="0"/>
                <a:cs typeface="NikoshBAN" pitchFamily="2" charset="0"/>
              </a:rPr>
              <a:t>৩। মাছের পোনা ছাড়ার পদ্ধতি ব্যখ্যা করতে পারবে। </a:t>
            </a:r>
          </a:p>
          <a:p>
            <a:pPr algn="l"/>
            <a:r>
              <a:rPr lang="bn-BD" dirty="0" smtClean="0">
                <a:solidFill>
                  <a:srgbClr val="7030A0"/>
                </a:solidFill>
                <a:latin typeface="NikoshBAN" pitchFamily="2" charset="0"/>
                <a:cs typeface="NikoshBAN" pitchFamily="2" charset="0"/>
              </a:rPr>
              <a:t>৪। মাছের খাবার প্রদান সম্পর্কে বর্ণনা করতে হবে। </a:t>
            </a:r>
          </a:p>
        </p:txBody>
      </p:sp>
      <p:sp>
        <p:nvSpPr>
          <p:cNvPr id="6" name="Title 1"/>
          <p:cNvSpPr txBox="1">
            <a:spLocks/>
          </p:cNvSpPr>
          <p:nvPr/>
        </p:nvSpPr>
        <p:spPr>
          <a:xfrm>
            <a:off x="1828802" y="381000"/>
            <a:ext cx="5486398" cy="1600200"/>
          </a:xfrm>
          <a:prstGeom prst="heart">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Apurba Agriculture cl 7</a:t>
            </a:r>
            <a:endParaRPr lang="en-US"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382546284_117.18.231.56.jpg"/>
          <p:cNvPicPr>
            <a:picLocks noChangeAspect="1"/>
          </p:cNvPicPr>
          <p:nvPr/>
        </p:nvPicPr>
        <p:blipFill>
          <a:blip r:embed="rId2"/>
          <a:stretch>
            <a:fillRect/>
          </a:stretch>
        </p:blipFill>
        <p:spPr>
          <a:xfrm>
            <a:off x="914400" y="1946454"/>
            <a:ext cx="7315200" cy="3311346"/>
          </a:xfrm>
          <a:prstGeom prst="rect">
            <a:avLst/>
          </a:prstGeom>
        </p:spPr>
      </p:pic>
      <p:sp>
        <p:nvSpPr>
          <p:cNvPr id="5" name="Rounded Rectangle 4"/>
          <p:cNvSpPr/>
          <p:nvPr/>
        </p:nvSpPr>
        <p:spPr>
          <a:xfrm>
            <a:off x="3124200" y="381000"/>
            <a:ext cx="2895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400" dirty="0" smtClean="0">
                <a:latin typeface="NikoshBAN" pitchFamily="2" charset="0"/>
                <a:cs typeface="NikoshBAN" pitchFamily="2" charset="0"/>
              </a:rPr>
              <a:t>কৈ মাছ</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900" decel="100000" fill="hold"/>
                                        <p:tgtEl>
                                          <p:spTgt spid="5"/>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382546284_117.18.231.56.jpg"/>
          <p:cNvPicPr>
            <a:picLocks noChangeAspect="1"/>
          </p:cNvPicPr>
          <p:nvPr/>
        </p:nvPicPr>
        <p:blipFill>
          <a:blip r:embed="rId2"/>
          <a:stretch>
            <a:fillRect/>
          </a:stretch>
        </p:blipFill>
        <p:spPr>
          <a:xfrm>
            <a:off x="1295400" y="1371600"/>
            <a:ext cx="6553200" cy="3851454"/>
          </a:xfrm>
          <a:prstGeom prst="roundRect">
            <a:avLst>
              <a:gd name="adj" fmla="val 8594"/>
            </a:avLst>
          </a:prstGeom>
          <a:solidFill>
            <a:srgbClr val="FFFFFF">
              <a:shade val="85000"/>
            </a:srgbClr>
          </a:solidFill>
          <a:ln>
            <a:solidFill>
              <a:srgbClr val="7030A0"/>
            </a:solidFill>
          </a:ln>
          <a:effectLst/>
        </p:spPr>
      </p:pic>
      <p:sp>
        <p:nvSpPr>
          <p:cNvPr id="3" name="Rounded Rectangle 2"/>
          <p:cNvSpPr/>
          <p:nvPr/>
        </p:nvSpPr>
        <p:spPr>
          <a:xfrm>
            <a:off x="2286000" y="381000"/>
            <a:ext cx="4572000" cy="838200"/>
          </a:xfrm>
          <a:prstGeom prst="roundRect">
            <a:avLst/>
          </a:prstGeom>
          <a:ln>
            <a:solidFill>
              <a:srgbClr val="7030A0"/>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400" dirty="0" smtClean="0">
                <a:latin typeface="NikoshBAN" pitchFamily="2" charset="0"/>
                <a:cs typeface="NikoshBAN" pitchFamily="2" charset="0"/>
              </a:rPr>
              <a:t>কৈ মাছ</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চাষের গুরুত্ব </a:t>
            </a:r>
            <a:endParaRPr lang="en-US" sz="4400" dirty="0">
              <a:latin typeface="NikoshBAN" pitchFamily="2" charset="0"/>
              <a:cs typeface="NikoshBAN" pitchFamily="2" charset="0"/>
            </a:endParaRPr>
          </a:p>
        </p:txBody>
      </p:sp>
      <p:sp>
        <p:nvSpPr>
          <p:cNvPr id="4" name="Rounded Rectangle 3"/>
          <p:cNvSpPr/>
          <p:nvPr/>
        </p:nvSpPr>
        <p:spPr>
          <a:xfrm>
            <a:off x="457200" y="5410200"/>
            <a:ext cx="8229600" cy="914400"/>
          </a:xfrm>
          <a:prstGeom prst="roundRect">
            <a:avLst/>
          </a:prstGeom>
          <a:ln>
            <a:solidFill>
              <a:srgbClr val="7030A0"/>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এ মাছ সুস্বাদু ও পুষ্টিকর </a:t>
            </a:r>
            <a:endParaRPr lang="en-US" sz="2800" dirty="0">
              <a:latin typeface="NikoshBAN" pitchFamily="2" charset="0"/>
              <a:cs typeface="NikoshBAN" pitchFamily="2" charset="0"/>
            </a:endParaRPr>
          </a:p>
        </p:txBody>
      </p:sp>
      <p:pic>
        <p:nvPicPr>
          <p:cNvPr id="5" name="Picture 4" descr="1382546284_117.18.231.56.jpg"/>
          <p:cNvPicPr>
            <a:picLocks noChangeAspect="1"/>
          </p:cNvPicPr>
          <p:nvPr/>
        </p:nvPicPr>
        <p:blipFill>
          <a:blip r:embed="rId3"/>
          <a:srcRect t="7419" b="7012"/>
          <a:stretch>
            <a:fillRect/>
          </a:stretch>
        </p:blipFill>
        <p:spPr>
          <a:xfrm>
            <a:off x="1295402" y="1371600"/>
            <a:ext cx="6553198" cy="3820046"/>
          </a:xfrm>
          <a:prstGeom prst="roundRect">
            <a:avLst>
              <a:gd name="adj" fmla="val 8594"/>
            </a:avLst>
          </a:prstGeom>
          <a:solidFill>
            <a:srgbClr val="FFFFFF">
              <a:shade val="85000"/>
            </a:srgbClr>
          </a:solidFill>
          <a:ln>
            <a:solidFill>
              <a:srgbClr val="7030A0"/>
            </a:solidFill>
          </a:ln>
          <a:effectLst/>
        </p:spPr>
      </p:pic>
      <p:sp>
        <p:nvSpPr>
          <p:cNvPr id="6" name="Rounded Rectangle 5"/>
          <p:cNvSpPr/>
          <p:nvPr/>
        </p:nvSpPr>
        <p:spPr>
          <a:xfrm>
            <a:off x="457200" y="5410200"/>
            <a:ext cx="8229600" cy="914400"/>
          </a:xfrm>
          <a:prstGeom prst="roundRect">
            <a:avLst/>
          </a:prstGeom>
          <a:ln>
            <a:solidFill>
              <a:srgbClr val="7030A0"/>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বাজারে এর চাহিদা রয়েছে ও বাজার মূল্যও বেশি। </a:t>
            </a:r>
            <a:endParaRPr lang="en-US" sz="2800" dirty="0">
              <a:latin typeface="NikoshBAN" pitchFamily="2" charset="0"/>
              <a:cs typeface="NikoshBAN" pitchFamily="2" charset="0"/>
            </a:endParaRPr>
          </a:p>
        </p:txBody>
      </p:sp>
      <p:pic>
        <p:nvPicPr>
          <p:cNvPr id="7" name="Picture 6" descr="1382546284_117.18.231.56.jpg"/>
          <p:cNvPicPr>
            <a:picLocks noChangeAspect="1"/>
          </p:cNvPicPr>
          <p:nvPr/>
        </p:nvPicPr>
        <p:blipFill>
          <a:blip r:embed="rId4"/>
          <a:srcRect l="1776" r="10009" b="10969"/>
          <a:stretch>
            <a:fillRect/>
          </a:stretch>
        </p:blipFill>
        <p:spPr>
          <a:xfrm>
            <a:off x="1295400" y="1371600"/>
            <a:ext cx="6553200" cy="3886200"/>
          </a:xfrm>
          <a:prstGeom prst="roundRect">
            <a:avLst>
              <a:gd name="adj" fmla="val 8594"/>
            </a:avLst>
          </a:prstGeom>
          <a:solidFill>
            <a:srgbClr val="FFFFFF">
              <a:shade val="85000"/>
            </a:srgbClr>
          </a:solidFill>
          <a:ln>
            <a:solidFill>
              <a:srgbClr val="7030A0"/>
            </a:solidFill>
          </a:ln>
          <a:effectLst/>
        </p:spPr>
      </p:pic>
      <p:sp>
        <p:nvSpPr>
          <p:cNvPr id="8" name="Rounded Rectangle 7"/>
          <p:cNvSpPr/>
          <p:nvPr/>
        </p:nvSpPr>
        <p:spPr>
          <a:xfrm>
            <a:off x="457200" y="5410200"/>
            <a:ext cx="8229600" cy="914400"/>
          </a:xfrm>
          <a:prstGeom prst="roundRect">
            <a:avLst/>
          </a:prstGeom>
          <a:ln>
            <a:solidFill>
              <a:srgbClr val="7030A0"/>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স্বল্প গভীরতার পুকুরে ও অধিক ঘনত্বে চাষ করা যায়। </a:t>
            </a:r>
            <a:endParaRPr lang="en-US" sz="2800" dirty="0">
              <a:latin typeface="NikoshBAN" pitchFamily="2" charset="0"/>
              <a:cs typeface="NikoshBAN" pitchFamily="2" charset="0"/>
            </a:endParaRPr>
          </a:p>
        </p:txBody>
      </p:sp>
      <p:pic>
        <p:nvPicPr>
          <p:cNvPr id="11" name="Picture 10" descr="1382546284_117.18.231.56.jpg"/>
          <p:cNvPicPr>
            <a:picLocks noChangeAspect="1"/>
          </p:cNvPicPr>
          <p:nvPr/>
        </p:nvPicPr>
        <p:blipFill>
          <a:blip r:embed="rId5"/>
          <a:stretch>
            <a:fillRect/>
          </a:stretch>
        </p:blipFill>
        <p:spPr>
          <a:xfrm>
            <a:off x="1295400" y="1371600"/>
            <a:ext cx="6553200" cy="3886200"/>
          </a:xfrm>
          <a:prstGeom prst="roundRect">
            <a:avLst>
              <a:gd name="adj" fmla="val 8594"/>
            </a:avLst>
          </a:prstGeom>
          <a:solidFill>
            <a:srgbClr val="FFFFFF">
              <a:shade val="85000"/>
            </a:srgbClr>
          </a:solidFill>
          <a:ln>
            <a:solidFill>
              <a:srgbClr val="7030A0"/>
            </a:solidFill>
          </a:ln>
          <a:effectLst/>
        </p:spPr>
      </p:pic>
      <p:sp>
        <p:nvSpPr>
          <p:cNvPr id="12" name="Rounded Rectangle 11"/>
          <p:cNvSpPr/>
          <p:nvPr/>
        </p:nvSpPr>
        <p:spPr>
          <a:xfrm>
            <a:off x="457200" y="5410200"/>
            <a:ext cx="8229600" cy="914400"/>
          </a:xfrm>
          <a:prstGeom prst="roundRect">
            <a:avLst/>
          </a:prstGeom>
          <a:ln>
            <a:solidFill>
              <a:srgbClr val="7030A0"/>
            </a:solidFill>
          </a:ln>
          <a:effectLst>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latin typeface="NikoshBAN" pitchFamily="2" charset="0"/>
                <a:cs typeface="NikoshBAN" pitchFamily="2" charset="0"/>
              </a:rPr>
              <a:t>এ মাছ চাষ করে পারিবারিক প্রাণিজ আমিষের চাহিদা মেটানো সম্ভব। </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strVal val="#ppt_w*0.70"/>
                                          </p:val>
                                        </p:tav>
                                        <p:tav tm="100000">
                                          <p:val>
                                            <p:strVal val="#ppt_w"/>
                                          </p:val>
                                        </p:tav>
                                      </p:tavLst>
                                    </p:anim>
                                    <p:anim calcmode="lin" valueType="num">
                                      <p:cBhvr>
                                        <p:cTn id="32" dur="1000" fill="hold"/>
                                        <p:tgtEl>
                                          <p:spTgt spid="6"/>
                                        </p:tgtEl>
                                        <p:attrNameLst>
                                          <p:attrName>ppt_h</p:attrName>
                                        </p:attrNameLst>
                                      </p:cBhvr>
                                      <p:tavLst>
                                        <p:tav tm="0">
                                          <p:val>
                                            <p:strVal val="#ppt_h"/>
                                          </p:val>
                                        </p:tav>
                                        <p:tav tm="100000">
                                          <p:val>
                                            <p:strVal val="#ppt_h"/>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53"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1+#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par>
                                <p:cTn id="51" presetID="21" presetClass="entr" presetSubtype="4"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4)">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TotalTime>
  <Words>1050</Words>
  <Application>Microsoft Office PowerPoint</Application>
  <PresentationFormat>On-screen Show (4:3)</PresentationFormat>
  <Paragraphs>166</Paragraphs>
  <Slides>25</Slides>
  <Notes>18</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Packager Shell Object</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Apurba Kumar Das</dc:creator>
  <cp:lastModifiedBy>WIN</cp:lastModifiedBy>
  <cp:revision>24</cp:revision>
  <dcterms:created xsi:type="dcterms:W3CDTF">2015-11-03T15:14:51Z</dcterms:created>
  <dcterms:modified xsi:type="dcterms:W3CDTF">2016-02-28T11:11:02Z</dcterms:modified>
</cp:coreProperties>
</file>